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5"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Lst>
  <p:sldSz cx="12192000" cy="6858000"/>
  <p:notesSz cx="6858000" cy="9144000"/>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77734" autoAdjust="0"/>
  </p:normalViewPr>
  <p:slideViewPr>
    <p:cSldViewPr snapToGrid="0">
      <p:cViewPr varScale="1">
        <p:scale>
          <a:sx n="125" d="100"/>
          <a:sy n="125" d="100"/>
        </p:scale>
        <p:origin x="159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68F93-9DC0-4AE4-88E6-CB5F95738B5E}" type="datetimeFigureOut">
              <a:rPr lang="es-ES" smtClean="0"/>
              <a:t>18/11/2024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92B5F-36F4-40A4-ADE6-786A05ED5592}" type="slidenum">
              <a:rPr lang="es-ES" smtClean="0"/>
              <a:t>‹Nº›</a:t>
            </a:fld>
            <a:endParaRPr lang="es-ES"/>
          </a:p>
        </p:txBody>
      </p:sp>
    </p:spTree>
    <p:extLst>
      <p:ext uri="{BB962C8B-B14F-4D97-AF65-F5344CB8AC3E}">
        <p14:creationId xmlns:p14="http://schemas.microsoft.com/office/powerpoint/2010/main" val="36101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xmlns:a="http://schemas.openxmlformats.org/drawingml/2006/main">
              <a:rPr lang="es" dirty="0" err="1"/>
              <a:t>Este</a:t>
            </a:r>
            <a:r xmlns:a="http://schemas.openxmlformats.org/drawingml/2006/main">
              <a:rPr lang="es" dirty="0"/>
              <a:t> </a:t>
            </a:r>
            <a:r xmlns:a="http://schemas.openxmlformats.org/drawingml/2006/main">
              <a:rPr lang="es" dirty="0" err="1"/>
              <a:t>presentación</a:t>
            </a:r>
            <a:r xmlns:a="http://schemas.openxmlformats.org/drawingml/2006/main">
              <a:rPr lang="es" dirty="0"/>
              <a:t> </a:t>
            </a:r>
            <a:r xmlns:a="http://schemas.openxmlformats.org/drawingml/2006/main">
              <a:rPr lang="es" dirty="0"/>
              <a:t>te </a:t>
            </a:r>
            <a:r xmlns:a="http://schemas.openxmlformats.org/drawingml/2006/main">
              <a:rPr lang="es" dirty="0" err="1"/>
              <a:t>presentaré</a:t>
            </a:r>
            <a:r xmlns:a="http://schemas.openxmlformats.org/drawingml/2006/main">
              <a:rPr lang="es" dirty="0" err="1"/>
              <a:t>​</a:t>
            </a:r>
            <a:r xmlns:a="http://schemas.openxmlformats.org/drawingml/2006/main">
              <a:rPr lang="es" dirty="0"/>
              <a:t> </a:t>
            </a:r>
            <a:r xmlns:a="http://schemas.openxmlformats.org/drawingml/2006/main">
              <a:rPr lang="es" dirty="0" err="1"/>
              <a:t>a</a:t>
            </a:r>
            <a:r xmlns:a="http://schemas.openxmlformats.org/drawingml/2006/main">
              <a:rPr lang="es" dirty="0"/>
              <a:t> </a:t>
            </a:r>
            <a:r xmlns:a="http://schemas.openxmlformats.org/drawingml/2006/main">
              <a:rPr lang="es" dirty="0" err="1"/>
              <a:t>el</a:t>
            </a:r>
            <a:r xmlns:a="http://schemas.openxmlformats.org/drawingml/2006/main">
              <a:rPr lang="es" dirty="0"/>
              <a:t> </a:t>
            </a:r>
            <a:r xmlns:a="http://schemas.openxmlformats.org/drawingml/2006/main">
              <a:rPr lang="es" dirty="0" err="1"/>
              <a:t>básico</a:t>
            </a:r>
            <a:r xmlns:a="http://schemas.openxmlformats.org/drawingml/2006/main">
              <a:rPr lang="es" dirty="0"/>
              <a:t> </a:t>
            </a:r>
            <a:r xmlns:a="http://schemas.openxmlformats.org/drawingml/2006/main">
              <a:rPr lang="es" dirty="0" err="1"/>
              <a:t>conceptos</a:t>
            </a:r>
            <a:r xmlns:a="http://schemas.openxmlformats.org/drawingml/2006/main">
              <a:rPr lang="es" dirty="0"/>
              <a:t> </a:t>
            </a:r>
            <a:r xmlns:a="http://schemas.openxmlformats.org/drawingml/2006/main">
              <a:rPr lang="es" dirty="0" err="1"/>
              <a:t>de</a:t>
            </a:r>
            <a:r xmlns:a="http://schemas.openxmlformats.org/drawingml/2006/main">
              <a:rPr lang="es" dirty="0"/>
              <a:t> </a:t>
            </a:r>
            <a:r xmlns:a="http://schemas.openxmlformats.org/drawingml/2006/main">
              <a:rPr lang="es" dirty="0" err="1"/>
              <a:t>computadora</a:t>
            </a:r>
            <a:r xmlns:a="http://schemas.openxmlformats.org/drawingml/2006/main">
              <a:rPr lang="es" dirty="0"/>
              <a:t> </a:t>
            </a:r>
            <a:r xmlns:a="http://schemas.openxmlformats.org/drawingml/2006/main">
              <a:rPr lang="es" dirty="0" err="1"/>
              <a:t>establecer redes </a:t>
            </a:r>
            <a:r xmlns:a="http://schemas.openxmlformats.org/drawingml/2006/main">
              <a:rPr lang="es" dirty="0"/>
              <a:t>y </a:t>
            </a:r>
            <a:r xmlns:a="http://schemas.openxmlformats.org/drawingml/2006/main">
              <a:rPr lang="es" dirty="0" err="1"/>
              <a:t>enseñar</a:t>
            </a:r>
            <a:r xmlns:a="http://schemas.openxmlformats.org/drawingml/2006/main">
              <a:rPr lang="es" dirty="0"/>
              <a:t> </a:t>
            </a:r>
            <a:r xmlns:a="http://schemas.openxmlformats.org/drawingml/2006/main">
              <a:rPr lang="es" dirty="0" err="1"/>
              <a:t>tú</a:t>
            </a:r>
            <a:r xmlns:a="http://schemas.openxmlformats.org/drawingml/2006/main">
              <a:rPr lang="es" dirty="0"/>
              <a:t> </a:t>
            </a:r>
            <a:r xmlns:a="http://schemas.openxmlformats.org/drawingml/2006/main">
              <a:rPr lang="es" dirty="0" err="1"/>
              <a:t>cómo</a:t>
            </a:r>
            <a:r xmlns:a="http://schemas.openxmlformats.org/drawingml/2006/main">
              <a:rPr lang="es" dirty="0"/>
              <a:t> </a:t>
            </a:r>
            <a:r xmlns:a="http://schemas.openxmlformats.org/drawingml/2006/main">
              <a:rPr lang="es" dirty="0" err="1"/>
              <a:t>a</a:t>
            </a:r>
            <a:r xmlns:a="http://schemas.openxmlformats.org/drawingml/2006/main">
              <a:rPr lang="es" dirty="0"/>
              <a:t> </a:t>
            </a:r>
            <a:r xmlns:a="http://schemas.openxmlformats.org/drawingml/2006/main">
              <a:rPr lang="es" dirty="0" err="1"/>
              <a:t>armar</a:t>
            </a:r>
            <a:r xmlns:a="http://schemas.openxmlformats.org/drawingml/2006/main">
              <a:rPr lang="es" dirty="0"/>
              <a:t> </a:t>
            </a:r>
            <a:r xmlns:a="http://schemas.openxmlformats.org/drawingml/2006/main">
              <a:rPr lang="es" dirty="0"/>
              <a:t>cables </a:t>
            </a:r>
            <a:r xmlns:a="http://schemas.openxmlformats.org/drawingml/2006/main">
              <a:rPr lang="es" dirty="0" err="1"/>
              <a:t>de red . </a:t>
            </a:r>
            <a:r xmlns:a="http://schemas.openxmlformats.org/drawingml/2006/main">
              <a:rPr lang="es" dirty="0" err="1"/>
              <a:t>Nosotros</a:t>
            </a:r>
            <a:r xmlns:a="http://schemas.openxmlformats.org/drawingml/2006/main">
              <a:rPr lang="es" dirty="0"/>
              <a:t> </a:t>
            </a:r>
            <a:r xmlns:a="http://schemas.openxmlformats.org/drawingml/2006/main">
              <a:rPr lang="es" dirty="0" err="1"/>
              <a:t>voluntad</a:t>
            </a:r>
            <a:r xmlns:a="http://schemas.openxmlformats.org/drawingml/2006/main">
              <a:rPr lang="es" dirty="0"/>
              <a:t> </a:t>
            </a:r>
            <a:r xmlns:a="http://schemas.openxmlformats.org/drawingml/2006/main">
              <a:rPr lang="es" dirty="0" err="1"/>
              <a:t>comenzar</a:t>
            </a:r>
            <a:r xmlns:a="http://schemas.openxmlformats.org/drawingml/2006/main">
              <a:rPr lang="es" dirty="0"/>
              <a:t> </a:t>
            </a:r>
            <a:r xmlns:a="http://schemas.openxmlformats.org/drawingml/2006/main">
              <a:rPr lang="es" dirty="0" err="1"/>
              <a:t>por</a:t>
            </a:r>
            <a:r xmlns:a="http://schemas.openxmlformats.org/drawingml/2006/main">
              <a:rPr lang="es" dirty="0"/>
              <a:t> </a:t>
            </a:r>
            <a:r xmlns:a="http://schemas.openxmlformats.org/drawingml/2006/main">
              <a:rPr lang="es" dirty="0" err="1"/>
              <a:t>explorador</a:t>
            </a:r>
            <a:r xmlns:a="http://schemas.openxmlformats.org/drawingml/2006/main">
              <a:rPr lang="es" dirty="0"/>
              <a:t> </a:t>
            </a:r>
            <a:r xmlns:a="http://schemas.openxmlformats.org/drawingml/2006/main">
              <a:rPr lang="es" dirty="0" err="1"/>
              <a:t>el</a:t>
            </a:r>
            <a:r xmlns:a="http://schemas.openxmlformats.org/drawingml/2006/main">
              <a:rPr lang="es" dirty="0"/>
              <a:t> </a:t>
            </a:r>
            <a:r xmlns:a="http://schemas.openxmlformats.org/drawingml/2006/main">
              <a:rPr lang="es" dirty="0" err="1"/>
              <a:t>importancia</a:t>
            </a:r>
            <a:r xmlns:a="http://schemas.openxmlformats.org/drawingml/2006/main">
              <a:rPr lang="es" dirty="0"/>
              <a:t> </a:t>
            </a:r>
            <a:r xmlns:a="http://schemas.openxmlformats.org/drawingml/2006/main">
              <a:rPr lang="es" dirty="0" err="1"/>
              <a:t>de</a:t>
            </a:r>
            <a:r xmlns:a="http://schemas.openxmlformats.org/drawingml/2006/main">
              <a:rPr lang="es" dirty="0"/>
              <a:t> </a:t>
            </a:r>
            <a:r xmlns:a="http://schemas.openxmlformats.org/drawingml/2006/main">
              <a:rPr lang="es" dirty="0" err="1"/>
              <a:t>redes </a:t>
            </a:r>
            <a:r xmlns:a="http://schemas.openxmlformats.org/drawingml/2006/main">
              <a:rPr lang="es" dirty="0"/>
              <a:t>en </a:t>
            </a:r>
            <a:r xmlns:a="http://schemas.openxmlformats.org/drawingml/2006/main">
              <a:rPr lang="es" dirty="0" err="1"/>
              <a:t>informática </a:t>
            </a:r>
            <a:r xmlns:a="http://schemas.openxmlformats.org/drawingml/2006/main">
              <a:rPr lang="es" dirty="0"/>
              <a:t>y </a:t>
            </a:r>
            <a:r xmlns:a="http://schemas.openxmlformats.org/drawingml/2006/main">
              <a:rPr lang="es" dirty="0" err="1"/>
              <a:t>la</a:t>
            </a:r>
            <a:r xmlns:a="http://schemas.openxmlformats.org/drawingml/2006/main">
              <a:rPr lang="es" dirty="0"/>
              <a:t> </a:t>
            </a:r>
            <a:r xmlns:a="http://schemas.openxmlformats.org/drawingml/2006/main">
              <a:rPr lang="es" dirty="0" err="1"/>
              <a:t>diferente</a:t>
            </a:r>
            <a:r xmlns:a="http://schemas.openxmlformats.org/drawingml/2006/main">
              <a:rPr lang="es" dirty="0"/>
              <a:t> </a:t>
            </a:r>
            <a:r xmlns:a="http://schemas.openxmlformats.org/drawingml/2006/main">
              <a:rPr lang="es" dirty="0" err="1"/>
              <a:t>tipos</a:t>
            </a:r>
            <a:r xmlns:a="http://schemas.openxmlformats.org/drawingml/2006/main">
              <a:rPr lang="es" dirty="0"/>
              <a:t> </a:t>
            </a:r>
            <a:r xmlns:a="http://schemas.openxmlformats.org/drawingml/2006/main">
              <a:rPr lang="es" dirty="0" err="1"/>
              <a:t>de</a:t>
            </a:r>
            <a:r xmlns:a="http://schemas.openxmlformats.org/drawingml/2006/main">
              <a:rPr lang="es" dirty="0"/>
              <a:t> </a:t>
            </a:r>
            <a:r xmlns:a="http://schemas.openxmlformats.org/drawingml/2006/main">
              <a:rPr lang="es" dirty="0" err="1"/>
              <a:t>redes </a:t>
            </a:r>
            <a:r xmlns:a="http://schemas.openxmlformats.org/drawingml/2006/main">
              <a:rPr lang="es" dirty="0"/>
              <a:t>. </a:t>
            </a:r>
            <a:r xmlns:a="http://schemas.openxmlformats.org/drawingml/2006/main">
              <a:rPr lang="es" dirty="0" err="1"/>
              <a:t>Entonces </a:t>
            </a:r>
            <a:r xmlns:a="http://schemas.openxmlformats.org/drawingml/2006/main">
              <a:rPr lang="es" dirty="0"/>
              <a:t>, </a:t>
            </a:r>
            <a:r xmlns:a="http://schemas.openxmlformats.org/drawingml/2006/main">
              <a:rPr lang="es" dirty="0" err="1"/>
              <a:t>nosotros</a:t>
            </a:r>
            <a:r xmlns:a="http://schemas.openxmlformats.org/drawingml/2006/main">
              <a:rPr lang="es" dirty="0"/>
              <a:t> </a:t>
            </a:r>
            <a:r xmlns:a="http://schemas.openxmlformats.org/drawingml/2006/main">
              <a:rPr lang="es" dirty="0" err="1"/>
              <a:t>voluntad</a:t>
            </a:r>
            <a:r xmlns:a="http://schemas.openxmlformats.org/drawingml/2006/main">
              <a:rPr lang="es" dirty="0"/>
              <a:t> </a:t>
            </a:r>
            <a:r xmlns:a="http://schemas.openxmlformats.org/drawingml/2006/main">
              <a:rPr lang="es" dirty="0" err="1"/>
              <a:t>ahondar</a:t>
            </a:r>
            <a:r xmlns:a="http://schemas.openxmlformats.org/drawingml/2006/main">
              <a:rPr lang="es" dirty="0"/>
              <a:t> </a:t>
            </a:r>
            <a:r xmlns:a="http://schemas.openxmlformats.org/drawingml/2006/main">
              <a:rPr lang="es" dirty="0" err="1"/>
              <a:t>en</a:t>
            </a:r>
            <a:r xmlns:a="http://schemas.openxmlformats.org/drawingml/2006/main">
              <a:rPr lang="es" dirty="0"/>
              <a:t> </a:t>
            </a:r>
            <a:r xmlns:a="http://schemas.openxmlformats.org/drawingml/2006/main">
              <a:rPr lang="es" dirty="0" err="1"/>
              <a:t>el</a:t>
            </a:r>
            <a:r xmlns:a="http://schemas.openxmlformats.org/drawingml/2006/main">
              <a:rPr lang="es" dirty="0"/>
              <a:t> </a:t>
            </a:r>
            <a:r xmlns:a="http://schemas.openxmlformats.org/drawingml/2006/main">
              <a:rPr lang="es" dirty="0" err="1"/>
              <a:t>componentes</a:t>
            </a:r>
            <a:r xmlns:a="http://schemas.openxmlformats.org/drawingml/2006/main">
              <a:rPr lang="es" dirty="0"/>
              <a:t> </a:t>
            </a:r>
            <a:r xmlns:a="http://schemas.openxmlformats.org/drawingml/2006/main">
              <a:rPr lang="es" dirty="0" err="1"/>
              <a:t>de </a:t>
            </a:r>
            <a:r xmlns:a="http://schemas.openxmlformats.org/drawingml/2006/main">
              <a:rPr lang="es" dirty="0"/>
              <a:t>una </a:t>
            </a:r>
            <a:r xmlns:a="http://schemas.openxmlformats.org/drawingml/2006/main">
              <a:rPr lang="es" dirty="0" err="1"/>
              <a:t>red </a:t>
            </a:r>
            <a:r xmlns:a="http://schemas.openxmlformats.org/drawingml/2006/main">
              <a:rPr lang="es" dirty="0"/>
              <a:t>y </a:t>
            </a:r>
            <a:r xmlns:a="http://schemas.openxmlformats.org/drawingml/2006/main">
              <a:rPr lang="es" dirty="0" err="1"/>
              <a:t>cómo</a:t>
            </a:r>
            <a:r xmlns:a="http://schemas.openxmlformats.org/drawingml/2006/main">
              <a:rPr lang="es" dirty="0"/>
              <a:t> </a:t>
            </a:r>
            <a:r xmlns:a="http://schemas.openxmlformats.org/drawingml/2006/main">
              <a:rPr lang="es" dirty="0" err="1"/>
              <a:t>a</a:t>
            </a:r>
            <a:r xmlns:a="http://schemas.openxmlformats.org/drawingml/2006/main">
              <a:rPr lang="es" dirty="0"/>
              <a:t> </a:t>
            </a:r>
            <a:r xmlns:a="http://schemas.openxmlformats.org/drawingml/2006/main">
              <a:rPr lang="es" dirty="0" err="1"/>
              <a:t>conectar</a:t>
            </a:r>
            <a:r xmlns:a="http://schemas.openxmlformats.org/drawingml/2006/main">
              <a:rPr lang="es" dirty="0"/>
              <a:t> </a:t>
            </a:r>
            <a:r xmlns:a="http://schemas.openxmlformats.org/drawingml/2006/main">
              <a:rPr lang="es" dirty="0" err="1"/>
              <a:t>a </a:t>
            </a:r>
            <a:r xmlns:a="http://schemas.openxmlformats.org/drawingml/2006/main">
              <a:rPr lang="es" dirty="0"/>
              <a:t>una </a:t>
            </a:r>
            <a:r xmlns:a="http://schemas.openxmlformats.org/drawingml/2006/main">
              <a:rPr lang="es" dirty="0" err="1"/>
              <a:t>red </a:t>
            </a:r>
            <a:r xmlns:a="http://schemas.openxmlformats.org/drawingml/2006/main">
              <a:rPr lang="es" dirty="0"/>
              <a:t>. </a:t>
            </a:r>
            <a:r xmlns:a="http://schemas.openxmlformats.org/drawingml/2006/main">
              <a:rPr lang="es" dirty="0" err="1"/>
              <a:t>Finalmente </a:t>
            </a:r>
            <a:r xmlns:a="http://schemas.openxmlformats.org/drawingml/2006/main">
              <a:rPr lang="es" dirty="0"/>
              <a:t>, </a:t>
            </a:r>
            <a:r xmlns:a="http://schemas.openxmlformats.org/drawingml/2006/main">
              <a:rPr lang="es" dirty="0" err="1"/>
              <a:t>nosotros</a:t>
            </a:r>
            <a:r xmlns:a="http://schemas.openxmlformats.org/drawingml/2006/main">
              <a:rPr lang="es" dirty="0"/>
              <a:t> </a:t>
            </a:r>
            <a:r xmlns:a="http://schemas.openxmlformats.org/drawingml/2006/main">
              <a:rPr lang="es" dirty="0" err="1"/>
              <a:t>voluntad</a:t>
            </a:r>
            <a:r xmlns:a="http://schemas.openxmlformats.org/drawingml/2006/main">
              <a:rPr lang="es" dirty="0"/>
              <a:t> </a:t>
            </a:r>
            <a:r xmlns:a="http://schemas.openxmlformats.org/drawingml/2006/main">
              <a:rPr lang="es" dirty="0" err="1"/>
              <a:t>aprender</a:t>
            </a:r>
            <a:r xmlns:a="http://schemas.openxmlformats.org/drawingml/2006/main">
              <a:rPr lang="es" dirty="0"/>
              <a:t> </a:t>
            </a:r>
            <a:r xmlns:a="http://schemas.openxmlformats.org/drawingml/2006/main">
              <a:rPr lang="es" dirty="0" err="1"/>
              <a:t>el</a:t>
            </a:r>
            <a:r xmlns:a="http://schemas.openxmlformats.org/drawingml/2006/main">
              <a:rPr lang="es" dirty="0"/>
              <a:t> </a:t>
            </a:r>
            <a:r xmlns:a="http://schemas.openxmlformats.org/drawingml/2006/main">
              <a:rPr lang="es" dirty="0" err="1"/>
              <a:t>básico</a:t>
            </a:r>
            <a:r xmlns:a="http://schemas.openxmlformats.org/drawingml/2006/main">
              <a:rPr lang="es" dirty="0"/>
              <a:t> </a:t>
            </a:r>
            <a:r xmlns:a="http://schemas.openxmlformats.org/drawingml/2006/main">
              <a:rPr lang="es" dirty="0" err="1"/>
              <a:t>conceptos</a:t>
            </a:r>
            <a:r xmlns:a="http://schemas.openxmlformats.org/drawingml/2006/main">
              <a:rPr lang="es" dirty="0"/>
              <a:t> </a:t>
            </a:r>
            <a:r xmlns:a="http://schemas.openxmlformats.org/drawingml/2006/main">
              <a:rPr lang="es" dirty="0" err="1"/>
              <a:t>de</a:t>
            </a:r>
            <a:r xmlns:a="http://schemas.openxmlformats.org/drawingml/2006/main">
              <a:rPr lang="es" dirty="0"/>
              <a:t> </a:t>
            </a:r>
            <a:r xmlns:a="http://schemas.openxmlformats.org/drawingml/2006/main">
              <a:rPr lang="es" dirty="0" err="1"/>
              <a:t>red</a:t>
            </a:r>
            <a:r xmlns:a="http://schemas.openxmlformats.org/drawingml/2006/main">
              <a:rPr lang="es" dirty="0"/>
              <a:t> </a:t>
            </a:r>
            <a:r xmlns:a="http://schemas.openxmlformats.org/drawingml/2006/main">
              <a:rPr lang="es" dirty="0" err="1"/>
              <a:t>Configuración </a:t>
            </a:r>
            <a:r xmlns:a="http://schemas.openxmlformats.org/drawingml/2006/main">
              <a:rPr lang="es" dirty="0"/>
              <a:t>y </a:t>
            </a:r>
            <a:r xmlns:a="http://schemas.openxmlformats.org/drawingml/2006/main">
              <a:rPr lang="es" dirty="0" err="1"/>
              <a:t>montaje de cables </a:t>
            </a:r>
            <a:r xmlns:a="http://schemas.openxmlformats.org/drawingml/2006/main">
              <a:rPr lang="es" dirty="0"/>
              <a:t>.</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92B5F-36F4-40A4-ADE6-786A05ED559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8766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xmlns:a="http://schemas.openxmlformats.org/drawingml/2006/main">
              <a:rPr lang="es"/>
              <a:t>La configuración de red implica configurar los dispositivos de una red para que se comuniquen entre sí. En esta sección, exploraremos los conceptos básicos de la configuración de red, incluyendo direcciones IP, máscaras de subred y puertas de enlace.</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10</a:t>
            </a:fld>
            <a:endParaRPr lang="es-ES"/>
          </a:p>
        </p:txBody>
      </p:sp>
    </p:spTree>
    <p:extLst>
      <p:ext uri="{BB962C8B-B14F-4D97-AF65-F5344CB8AC3E}">
        <p14:creationId xmlns:p14="http://schemas.microsoft.com/office/powerpoint/2010/main" val="1021621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xmlns:a="http://schemas.openxmlformats.org/drawingml/2006/main">
              <a:rPr lang="es"/>
              <a:t>Una dirección IP es un identificador único que se asigna a cada dispositivo en una red. Las direcciones IP pueden ser estáticas o dinámicas y se utilizan para enrutar datos entre dispositivos.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11</a:t>
            </a:fld>
            <a:endParaRPr lang="es-ES"/>
          </a:p>
        </p:txBody>
      </p:sp>
    </p:spTree>
    <p:extLst>
      <p:ext uri="{BB962C8B-B14F-4D97-AF65-F5344CB8AC3E}">
        <p14:creationId xmlns:p14="http://schemas.microsoft.com/office/powerpoint/2010/main" val="3466247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xmlns:a="http://schemas.openxmlformats.org/drawingml/2006/main">
              <a:rPr lang="es"/>
              <a:t>Una máscara de subred se utiliza para dividir una red en subredes más pequeñas. Se utiliza junto con una dirección IP para determinar las partes de red y host de una dirección.</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12</a:t>
            </a:fld>
            <a:endParaRPr lang="es-ES"/>
          </a:p>
        </p:txBody>
      </p:sp>
    </p:spTree>
    <p:extLst>
      <p:ext uri="{BB962C8B-B14F-4D97-AF65-F5344CB8AC3E}">
        <p14:creationId xmlns:p14="http://schemas.microsoft.com/office/powerpoint/2010/main" val="1854137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xmlns:a="http://schemas.openxmlformats.org/drawingml/2006/main">
              <a:rPr lang="es"/>
              <a:t>Una puerta de enlace es un dispositivo que conecta dos redes diferentes. Se utiliza para enrutar datos entre ellas.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13</a:t>
            </a:fld>
            <a:endParaRPr lang="es-ES"/>
          </a:p>
        </p:txBody>
      </p:sp>
    </p:spTree>
    <p:extLst>
      <p:ext uri="{BB962C8B-B14F-4D97-AF65-F5344CB8AC3E}">
        <p14:creationId xmlns:p14="http://schemas.microsoft.com/office/powerpoint/2010/main" val="3217383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xmlns:a="http://schemas.openxmlformats.org/drawingml/2006/main">
              <a:rPr lang="es"/>
              <a:t>Ensamblar cables de red es una habilidad sencilla pero esencial para cualquiera que trabaje con redes informáticas. En esta sección, aprenderemos a ensamblar cables de red y a engarzar conectores en los extremos.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14</a:t>
            </a:fld>
            <a:endParaRPr lang="es-ES"/>
          </a:p>
        </p:txBody>
      </p:sp>
    </p:spTree>
    <p:extLst>
      <p:ext uri="{BB962C8B-B14F-4D97-AF65-F5344CB8AC3E}">
        <p14:creationId xmlns:p14="http://schemas.microsoft.com/office/powerpoint/2010/main" val="2497528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xmlns:a="http://schemas.openxmlformats.org/drawingml/2006/main">
              <a:rPr lang="es" dirty="0" err="1"/>
              <a:t>A</a:t>
            </a:r>
            <a:r xmlns:a="http://schemas.openxmlformats.org/drawingml/2006/main">
              <a:rPr lang="es" dirty="0"/>
              <a:t> </a:t>
            </a:r>
            <a:r xmlns:a="http://schemas.openxmlformats.org/drawingml/2006/main">
              <a:rPr lang="es" dirty="0" err="1"/>
              <a:t>ensamblar </a:t>
            </a:r>
            <a:r xmlns:a="http://schemas.openxmlformats.org/drawingml/2006/main">
              <a:rPr lang="es" dirty="0"/>
              <a:t>un cable </a:t>
            </a:r>
            <a:r xmlns:a="http://schemas.openxmlformats.org/drawingml/2006/main">
              <a:rPr lang="es" dirty="0" err="1"/>
              <a:t>de </a:t>
            </a:r>
            <a:r xmlns:a="http://schemas.openxmlformats.org/drawingml/2006/main">
              <a:rPr lang="es" dirty="0" err="1"/>
              <a:t>red </a:t>
            </a:r>
            <a:r xmlns:a="http://schemas.openxmlformats.org/drawingml/2006/main">
              <a:rPr lang="es" dirty="0"/>
              <a:t>,</a:t>
            </a:r>
            <a:r xmlns:a="http://schemas.openxmlformats.org/drawingml/2006/main">
              <a:rPr lang="es" dirty="0"/>
              <a:t> </a:t>
            </a:r>
            <a:r xmlns:a="http://schemas.openxmlformats.org/drawingml/2006/main">
              <a:rPr lang="es" dirty="0" err="1"/>
              <a:t>voluntad</a:t>
            </a:r>
            <a:r xmlns:a="http://schemas.openxmlformats.org/drawingml/2006/main">
              <a:rPr lang="es" dirty="0"/>
              <a:t> </a:t>
            </a:r>
            <a:r xmlns:a="http://schemas.openxmlformats.org/drawingml/2006/main">
              <a:rPr lang="es" dirty="0" err="1"/>
              <a:t>Necesita </a:t>
            </a:r>
            <a:r xmlns:a="http://schemas.openxmlformats.org/drawingml/2006/main">
              <a:rPr lang="es" dirty="0"/>
              <a:t>un cable, </a:t>
            </a:r>
            <a:r xmlns:a="http://schemas.openxmlformats.org/drawingml/2006/main">
              <a:rPr lang="es" dirty="0" err="1"/>
              <a:t>conectores </a:t>
            </a:r>
            <a:r xmlns:a="http://schemas.openxmlformats.org/drawingml/2006/main">
              <a:rPr lang="es" dirty="0"/>
              <a:t>y una </a:t>
            </a:r>
            <a:r xmlns:a="http://schemas.openxmlformats.org/drawingml/2006/main">
              <a:rPr lang="es" dirty="0" err="1"/>
              <a:t>crimpadora.</a:t>
            </a:r>
            <a:r xmlns:a="http://schemas.openxmlformats.org/drawingml/2006/main">
              <a:rPr lang="es" dirty="0"/>
              <a:t> </a:t>
            </a:r>
            <a:r xmlns:a="http://schemas.openxmlformats.org/drawingml/2006/main">
              <a:rPr lang="es" dirty="0" err="1"/>
              <a:t>herramienta </a:t>
            </a:r>
            <a:r xmlns:a="http://schemas.openxmlformats.org/drawingml/2006/main">
              <a:rPr lang="es" dirty="0"/>
              <a:t>. </a:t>
            </a:r>
            <a:r xmlns:a="http://schemas.openxmlformats.org/drawingml/2006/main">
              <a:rPr lang="es" dirty="0" err="1"/>
              <a:t>Nosotros</a:t>
            </a:r>
            <a:r xmlns:a="http://schemas.openxmlformats.org/drawingml/2006/main">
              <a:rPr lang="es" dirty="0"/>
              <a:t> </a:t>
            </a:r>
            <a:r xmlns:a="http://schemas.openxmlformats.org/drawingml/2006/main">
              <a:rPr lang="es" dirty="0" err="1"/>
              <a:t>voluntad</a:t>
            </a:r>
            <a:r xmlns:a="http://schemas.openxmlformats.org/drawingml/2006/main">
              <a:rPr lang="es" dirty="0"/>
              <a:t> </a:t>
            </a:r>
            <a:r xmlns:a="http://schemas.openxmlformats.org/drawingml/2006/main">
              <a:rPr lang="es" dirty="0" err="1"/>
              <a:t>ir</a:t>
            </a:r>
            <a:r xmlns:a="http://schemas.openxmlformats.org/drawingml/2006/main">
              <a:rPr lang="es" dirty="0"/>
              <a:t> </a:t>
            </a:r>
            <a:r xmlns:a="http://schemas.openxmlformats.org/drawingml/2006/main">
              <a:rPr lang="es" dirty="0" err="1"/>
              <a:t>a través de</a:t>
            </a:r>
            <a:r xmlns:a="http://schemas.openxmlformats.org/drawingml/2006/main">
              <a:rPr lang="es" dirty="0"/>
              <a:t> </a:t>
            </a:r>
            <a:r xmlns:a="http://schemas.openxmlformats.org/drawingml/2006/main">
              <a:rPr lang="es" dirty="0" err="1"/>
              <a:t>el</a:t>
            </a:r>
            <a:r xmlns:a="http://schemas.openxmlformats.org/drawingml/2006/main">
              <a:rPr lang="es" dirty="0"/>
              <a:t> </a:t>
            </a:r>
            <a:r xmlns:a="http://schemas.openxmlformats.org/drawingml/2006/main">
              <a:rPr lang="es" dirty="0" err="1"/>
              <a:t>pasos</a:t>
            </a:r>
            <a:r xmlns:a="http://schemas.openxmlformats.org/drawingml/2006/main">
              <a:rPr lang="es" dirty="0"/>
              <a:t> </a:t>
            </a:r>
            <a:r xmlns:a="http://schemas.openxmlformats.org/drawingml/2006/main">
              <a:rPr lang="es" dirty="0" err="1"/>
              <a:t>de</a:t>
            </a:r>
            <a:r xmlns:a="http://schemas.openxmlformats.org/drawingml/2006/main">
              <a:rPr lang="es" dirty="0"/>
              <a:t> </a:t>
            </a:r>
            <a:r xmlns:a="http://schemas.openxmlformats.org/drawingml/2006/main">
              <a:rPr lang="es" dirty="0" err="1"/>
              <a:t>despojando</a:t>
            </a:r>
            <a:r xmlns:a="http://schemas.openxmlformats.org/drawingml/2006/main">
              <a:rPr lang="es" dirty="0"/>
              <a:t> </a:t>
            </a:r>
            <a:r xmlns:a="http://schemas.openxmlformats.org/drawingml/2006/main">
              <a:rPr lang="es" dirty="0" err="1"/>
              <a:t>el </a:t>
            </a:r>
            <a:r xmlns:a="http://schemas.openxmlformats.org/drawingml/2006/main">
              <a:rPr lang="es" dirty="0"/>
              <a:t>cable, </a:t>
            </a:r>
            <a:r xmlns:a="http://schemas.openxmlformats.org/drawingml/2006/main">
              <a:rPr lang="es" dirty="0" err="1"/>
              <a:t>insertando</a:t>
            </a:r>
            <a:r xmlns:a="http://schemas.openxmlformats.org/drawingml/2006/main">
              <a:rPr lang="es" dirty="0"/>
              <a:t> </a:t>
            </a:r>
            <a:r xmlns:a="http://schemas.openxmlformats.org/drawingml/2006/main">
              <a:rPr lang="es" dirty="0" err="1"/>
              <a:t>el</a:t>
            </a:r>
            <a:r xmlns:a="http://schemas.openxmlformats.org/drawingml/2006/main">
              <a:rPr lang="es" dirty="0"/>
              <a:t> </a:t>
            </a:r>
            <a:r xmlns:a="http://schemas.openxmlformats.org/drawingml/2006/main">
              <a:rPr lang="es" dirty="0" err="1"/>
              <a:t>Conector </a:t>
            </a:r>
            <a:r xmlns:a="http://schemas.openxmlformats.org/drawingml/2006/main">
              <a:rPr lang="es" dirty="0"/>
              <a:t>y </a:t>
            </a:r>
            <a:r xmlns:a="http://schemas.openxmlformats.org/drawingml/2006/main">
              <a:rPr lang="es" dirty="0" err="1"/>
              <a:t>crimpado</a:t>
            </a:r>
            <a:r xmlns:a="http://schemas.openxmlformats.org/drawingml/2006/main">
              <a:rPr lang="es" dirty="0"/>
              <a:t> </a:t>
            </a:r>
            <a:r xmlns:a="http://schemas.openxmlformats.org/drawingml/2006/main">
              <a:rPr lang="es" dirty="0" err="1"/>
              <a:t>lo coloca </a:t>
            </a:r>
            <a:r xmlns:a="http://schemas.openxmlformats.org/drawingml/2006/main">
              <a:rPr lang="es" dirty="0"/>
              <a:t>sobre </a:t>
            </a:r>
            <a:r xmlns:a="http://schemas.openxmlformats.org/drawingml/2006/main">
              <a:rPr lang="es" dirty="0" err="1"/>
              <a:t>el </a:t>
            </a:r>
            <a:r xmlns:a="http://schemas.openxmlformats.org/drawingml/2006/main">
              <a:rPr lang="es" dirty="0"/>
              <a:t>cable.</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15</a:t>
            </a:fld>
            <a:endParaRPr lang="es-ES"/>
          </a:p>
        </p:txBody>
      </p:sp>
    </p:spTree>
    <p:extLst>
      <p:ext uri="{BB962C8B-B14F-4D97-AF65-F5344CB8AC3E}">
        <p14:creationId xmlns:p14="http://schemas.microsoft.com/office/powerpoint/2010/main" val="1300921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xmlns:a="http://schemas.openxmlformats.org/drawingml/2006/main">
              <a:rPr lang="es"/>
              <a:t>En esta actividad práctica, conectaremos una computadora a una red Wi-Fi, verificaremos la conexión y realizaremos una prueba de ping. También ensamblaremos y crimparemos un cable de red.</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16</a:t>
            </a:fld>
            <a:endParaRPr lang="es-ES"/>
          </a:p>
        </p:txBody>
      </p:sp>
    </p:spTree>
    <p:extLst>
      <p:ext uri="{BB962C8B-B14F-4D97-AF65-F5344CB8AC3E}">
        <p14:creationId xmlns:p14="http://schemas.microsoft.com/office/powerpoint/2010/main" val="651833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xmlns:a="http://schemas.openxmlformats.org/drawingml/2006/main">
              <a:rPr lang="es"/>
              <a:t>Para conectarse a una red Wi-Fi, deberá localizar la red, introducir la contraseña y esperar a que se establezca la conexión. Una vez conectado, verificaremos la conexión y realizaremos una prueba de ping.</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17</a:t>
            </a:fld>
            <a:endParaRPr lang="es-ES"/>
          </a:p>
        </p:txBody>
      </p:sp>
    </p:spTree>
    <p:extLst>
      <p:ext uri="{BB962C8B-B14F-4D97-AF65-F5344CB8AC3E}">
        <p14:creationId xmlns:p14="http://schemas.microsoft.com/office/powerpoint/2010/main" val="1009855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xmlns:a="http://schemas.openxmlformats.org/drawingml/2006/main">
              <a:rPr lang="es"/>
              <a:t>Para ensamblar y crimpar un cable de red, seguiremos los pasos descritos en la sección anterior. Pelamos el cable, insertamos el conector y lo crimpamos.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18</a:t>
            </a:fld>
            <a:endParaRPr lang="es-ES"/>
          </a:p>
        </p:txBody>
      </p:sp>
    </p:spTree>
    <p:extLst>
      <p:ext uri="{BB962C8B-B14F-4D97-AF65-F5344CB8AC3E}">
        <p14:creationId xmlns:p14="http://schemas.microsoft.com/office/powerpoint/2010/main" val="2123161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xmlns:a="http://schemas.openxmlformats.org/drawingml/2006/main">
              <a:rPr lang="es"/>
              <a:t>En esta sesión, aprendimos los conceptos básicos de redes informáticas, los diferentes tipos de redes, sus componentes, conexiones cableadas y wifi, conceptos básicos de configuración de red y montaje de cables de red. También realizamos una actividad práctica para aplicar lo aprendido.</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19</a:t>
            </a:fld>
            <a:endParaRPr lang="es-ES"/>
          </a:p>
        </p:txBody>
      </p:sp>
    </p:spTree>
    <p:extLst>
      <p:ext uri="{BB962C8B-B14F-4D97-AF65-F5344CB8AC3E}">
        <p14:creationId xmlns:p14="http://schemas.microsoft.com/office/powerpoint/2010/main" val="161004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xmlns:a="http://schemas.openxmlformats.org/drawingml/2006/main">
              <a:rPr lang="es"/>
              <a:t>El objetivo de esta sesión es comprender los conceptos básicos de redes, su importancia en la informática y aprender a ensamblar cables de red. Abordaremos los diferentes tipos de redes, sus componentes, las conexiones cableadas y wifi, los conceptos básicos de configuración de red y el ensamblaje de cables de red.</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2</a:t>
            </a:fld>
            <a:endParaRPr lang="es-ES"/>
          </a:p>
        </p:txBody>
      </p:sp>
    </p:spTree>
    <p:extLst>
      <p:ext uri="{BB962C8B-B14F-4D97-AF65-F5344CB8AC3E}">
        <p14:creationId xmlns:p14="http://schemas.microsoft.com/office/powerpoint/2010/main" val="3710030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xmlns:a="http://schemas.openxmlformats.org/drawingml/2006/main">
              <a:rPr lang="es"/>
              <a:t>Una red informática es un grupo de dispositivos conectados para compartir recursos y comunicarse entre sí. En esta sección, exploraremos la importancia de las redes en informática y los diferentes tipos de redes.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3</a:t>
            </a:fld>
            <a:endParaRPr lang="es-ES"/>
          </a:p>
        </p:txBody>
      </p:sp>
    </p:spTree>
    <p:extLst>
      <p:ext uri="{BB962C8B-B14F-4D97-AF65-F5344CB8AC3E}">
        <p14:creationId xmlns:p14="http://schemas.microsoft.com/office/powerpoint/2010/main" val="241876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xmlns:a="http://schemas.openxmlformats.org/drawingml/2006/main">
              <a:rPr lang="es"/>
              <a:t>Una red informática es un grupo de dispositivos conectados para compartir recursos y comunicarse entre sí. Las redes se clasifican según su tamaño, alcance y propósito.</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4</a:t>
            </a:fld>
            <a:endParaRPr lang="es-ES"/>
          </a:p>
        </p:txBody>
      </p:sp>
    </p:spTree>
    <p:extLst>
      <p:ext uri="{BB962C8B-B14F-4D97-AF65-F5344CB8AC3E}">
        <p14:creationId xmlns:p14="http://schemas.microsoft.com/office/powerpoint/2010/main" val="377663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xmlns:a="http://schemas.openxmlformats.org/drawingml/2006/main">
              <a:rPr lang="es"/>
              <a:t>Existen diferentes tipos de redes, como LAN, WAN, PAN y MAN. Cada una tiene sus propias características y propósito.</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5</a:t>
            </a:fld>
            <a:endParaRPr lang="es-ES"/>
          </a:p>
        </p:txBody>
      </p:sp>
    </p:spTree>
    <p:extLst>
      <p:ext uri="{BB962C8B-B14F-4D97-AF65-F5344CB8AC3E}">
        <p14:creationId xmlns:p14="http://schemas.microsoft.com/office/powerpoint/2010/main" val="1113491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xmlns:a="http://schemas.openxmlformats.org/drawingml/2006/main">
              <a:rPr lang="es"/>
              <a:t>Una red se compone de varios componentes, como conmutadores, enrutadores, concentradores y cables. En esta sección, exploraremos la función de cada componente y cómo interactúan para formar una red.</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6</a:t>
            </a:fld>
            <a:endParaRPr lang="es-ES"/>
          </a:p>
        </p:txBody>
      </p:sp>
    </p:spTree>
    <p:extLst>
      <p:ext uri="{BB962C8B-B14F-4D97-AF65-F5344CB8AC3E}">
        <p14:creationId xmlns:p14="http://schemas.microsoft.com/office/powerpoint/2010/main" val="902668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xmlns:a="http://schemas.openxmlformats.org/drawingml/2006/main">
              <a:rPr lang="es"/>
              <a:t>Hay dos formas principales de conectarse a una red: por cable y por wifi. En esta sección, exploraremos las diferencias entre ambas y cuándo usar cada una.</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7</a:t>
            </a:fld>
            <a:endParaRPr lang="es-ES"/>
          </a:p>
        </p:txBody>
      </p:sp>
    </p:spTree>
    <p:extLst>
      <p:ext uri="{BB962C8B-B14F-4D97-AF65-F5344CB8AC3E}">
        <p14:creationId xmlns:p14="http://schemas.microsoft.com/office/powerpoint/2010/main" val="2608317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xmlns:a="http://schemas.openxmlformats.org/drawingml/2006/main">
              <a:rPr lang="es"/>
              <a:t>Una conexión por cable utiliza cables físicos para conectarse a una red. Es una forma confiable y segura de conectarse, pero también puede ser más difícil de configurar.</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8</a:t>
            </a:fld>
            <a:endParaRPr lang="es-ES"/>
          </a:p>
        </p:txBody>
      </p:sp>
    </p:spTree>
    <p:extLst>
      <p:ext uri="{BB962C8B-B14F-4D97-AF65-F5344CB8AC3E}">
        <p14:creationId xmlns:p14="http://schemas.microsoft.com/office/powerpoint/2010/main" val="1766082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xmlns:a="http://schemas.openxmlformats.org/drawingml/2006/main">
              <a:rPr lang="es"/>
              <a:t>Una conexión Wi-Fi utiliza señales inalámbricas para conectarse a una red. Es una forma cómoda y sencilla de conectarse, pero puede no ser tan segura ni fiable como una conexión por cable.</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9</a:t>
            </a:fld>
            <a:endParaRPr lang="es-ES"/>
          </a:p>
        </p:txBody>
      </p:sp>
    </p:spTree>
    <p:extLst>
      <p:ext uri="{BB962C8B-B14F-4D97-AF65-F5344CB8AC3E}">
        <p14:creationId xmlns:p14="http://schemas.microsoft.com/office/powerpoint/2010/main" val="652538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E423-BAF2-EAB7-3874-5EFBC8F8AF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65775C1-B5E5-2240-FBCB-2306CF1FC6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8E9D14-188F-B5E7-CC4C-22B93A78A36E}"/>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C9489FF6-9597-C550-2E5D-78940C4BEF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D8B896-1BBC-9747-7427-D6C8D000B44D}"/>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392773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F1C38-33ED-5B71-795B-78FC6326E4B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AB7C664-C52F-7296-FBD2-5F35C5142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F3E996-5293-EAA8-8C43-33CCD09B172D}"/>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E46D3937-A934-B9D9-7AAE-AB669BE09F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8061E4-F538-218E-C8D9-354D0E02A3A2}"/>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251681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5E11577-26A3-CAD6-AB85-9DB8E58FCE9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F0E00E-502D-9A93-5CF4-B4704F909E9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DCB3E9E-BE0A-551A-4FD3-F59820A19FC9}"/>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78F7D751-A3AB-E33C-BDB1-0A7E5472A5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1DF3B9-88A8-0BA9-31DF-A96D403768F3}"/>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352636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2EB78-B207-D1D4-A99A-8C3D8467014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85503F-433A-09DA-9807-07DBD29E61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52DACD-E67F-AE23-EF88-227A9434E4AE}"/>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EA7338B7-B887-BFEE-881A-1BD6BF6C44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58BC24-79CB-5B17-28F6-3F83B762C7A9}"/>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145397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C6B5CC-976D-DB92-C3F7-5D128E99AB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679C8A2-36D8-B506-B9AA-D0A8FDF010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5EC5B33-9243-7699-9799-AC2E1786CC97}"/>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F66911B5-5653-EE7F-1244-758A08058C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665235-9106-6F59-FB73-A8DD9B6A7058}"/>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183699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5E0AD-41AA-060F-347E-BA6EB1C72DB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D4FC3A8-D1EC-CC2E-1E21-B245994D544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C3A518-D57C-7938-C9BA-9EF4ED7DDBC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6EBD93-CFC7-5005-6AC1-5A75AE9D90F3}"/>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6" name="Marcador de pie de página 5">
            <a:extLst>
              <a:ext uri="{FF2B5EF4-FFF2-40B4-BE49-F238E27FC236}">
                <a16:creationId xmlns:a16="http://schemas.microsoft.com/office/drawing/2014/main" id="{E9D09712-68E5-0DF7-B0F1-FA80CF3E213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B14BF92-906E-B32A-1412-7D073F91415C}"/>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428879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9B28B-C40E-3EA6-14E4-91C27EC8F1F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5F50BE9-0035-2796-BDDC-4DEAA2994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C28B7F7-0A29-45F8-0B0D-A2605BA1AA3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E2542B-93AC-CD00-CDB4-FAB6F2DAF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AA406A5-0AB5-DB22-FE44-B8A8D226392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4C79852-335A-A2B0-0D25-663F48FC9281}"/>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8" name="Marcador de pie de página 7">
            <a:extLst>
              <a:ext uri="{FF2B5EF4-FFF2-40B4-BE49-F238E27FC236}">
                <a16:creationId xmlns:a16="http://schemas.microsoft.com/office/drawing/2014/main" id="{2F1D0EA3-2AC8-C009-A6BA-CABD9B74458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DCA15C8-28E6-F67C-161F-1813D61967EA}"/>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203079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9F2D39-078D-F885-45BB-19238920E2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168559F-40AF-B100-558F-7C1FB70C15E6}"/>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4" name="Marcador de pie de página 3">
            <a:extLst>
              <a:ext uri="{FF2B5EF4-FFF2-40B4-BE49-F238E27FC236}">
                <a16:creationId xmlns:a16="http://schemas.microsoft.com/office/drawing/2014/main" id="{4E9328B6-051F-6AEA-1B19-D0ADC30AA26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A38713-5AA5-D2FA-7C24-C8C0C0C144E0}"/>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86801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37DD28-0A3B-E763-7390-0EB3F286170A}"/>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3" name="Marcador de pie de página 2">
            <a:extLst>
              <a:ext uri="{FF2B5EF4-FFF2-40B4-BE49-F238E27FC236}">
                <a16:creationId xmlns:a16="http://schemas.microsoft.com/office/drawing/2014/main" id="{87340BC4-92D8-187B-EFE7-9DE55E84227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18298CB-CE4D-02A1-936D-4F4E8D93A960}"/>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56527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0EF35-0394-EAFC-61DE-671639715B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551FE1-7F08-AAFF-491A-1760E3A97C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246F54-F558-5AD6-D25F-7FC3A259A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838AA5-8A7F-BB40-9D28-E850EE66B532}"/>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6" name="Marcador de pie de página 5">
            <a:extLst>
              <a:ext uri="{FF2B5EF4-FFF2-40B4-BE49-F238E27FC236}">
                <a16:creationId xmlns:a16="http://schemas.microsoft.com/office/drawing/2014/main" id="{E108D4A7-E90B-CF4C-C5B1-9BF7E84BA8F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80F200B-A848-B111-DDB9-2150D801D6BE}"/>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116423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C14CD-2FC5-C09F-F9E6-8AD8174105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63B9370-3383-C0AA-8F0E-65EBF2912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1C9D8CC-1606-7966-8C87-4A3E290DC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EB8A5E-790D-486F-C687-7D4CC63C285B}"/>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6" name="Marcador de pie de página 5">
            <a:extLst>
              <a:ext uri="{FF2B5EF4-FFF2-40B4-BE49-F238E27FC236}">
                <a16:creationId xmlns:a16="http://schemas.microsoft.com/office/drawing/2014/main" id="{296433EC-8179-730A-CB54-451840D3600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F5860-9BFB-6A30-A652-1B4721F04DB0}"/>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2940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B7D76D4-31B2-0030-0B16-5926DA382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8962503-1872-0346-D9FB-4A7386B572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98B6B4-02AC-AF18-8DD5-6C5C10548D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87B4155D-8A6C-F5CD-008A-B6FDD765E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FABCEA9-1C5F-8865-FD26-BD82938B22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9AEB44-6685-40E1-8B9A-BBE6BEF1CF2F}" type="slidenum">
              <a:rPr lang="es-ES" smtClean="0"/>
              <a:t>‹Nº›</a:t>
            </a:fld>
            <a:endParaRPr lang="es-ES"/>
          </a:p>
        </p:txBody>
      </p:sp>
    </p:spTree>
    <p:extLst>
      <p:ext uri="{BB962C8B-B14F-4D97-AF65-F5344CB8AC3E}">
        <p14:creationId xmlns:p14="http://schemas.microsoft.com/office/powerpoint/2010/main" val="2336647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 name="Título 1">
            <a:extLst>
              <a:ext uri="{FF2B5EF4-FFF2-40B4-BE49-F238E27FC236}">
                <a16:creationId xmlns:a16="http://schemas.microsoft.com/office/drawing/2014/main" id="{DF60B462-519C-B9B8-96AD-909F2F0D09BE}"/>
              </a:ext>
            </a:extLst>
          </p:cNvPr>
          <p:cNvSpPr>
            <a:spLocks noGrp="1"/>
          </p:cNvSpPr>
          <p:nvPr>
            <p:ph type="ctrTitle"/>
          </p:nvPr>
        </p:nvSpPr>
        <p:spPr>
          <a:xfrm>
            <a:off x="1301262" y="590062"/>
            <a:ext cx="5517822" cy="2838938"/>
          </a:xfrm>
        </p:spPr>
        <p:txBody>
          <a:bodyPr>
            <a:normAutofit/>
          </a:bodyPr>
          <a:lstStyle/>
          <a:p>
            <a:pPr xmlns:a="http://schemas.openxmlformats.org/drawingml/2006/main" algn="l"/>
            <a:r xmlns:a="http://schemas.openxmlformats.org/drawingml/2006/main">
              <a:rPr lang="es" sz="5600" dirty="0">
                <a:solidFill>
                  <a:srgbClr val="FFFFFF"/>
                </a:solidFill>
              </a:rPr>
              <a:t>Plan de estudios de informática básica</a:t>
            </a:r>
            <a:endParaRPr xmlns:a="http://schemas.openxmlformats.org/drawingml/2006/main" lang="es-ES" sz="5600" dirty="0">
              <a:solidFill>
                <a:srgbClr val="FFFFFF"/>
              </a:solidFill>
            </a:endParaRPr>
          </a:p>
        </p:txBody>
      </p:sp>
      <p:sp>
        <p:nvSpPr>
          <p:cNvPr id="3" name="Subtítulo 2">
            <a:extLst>
              <a:ext uri="{FF2B5EF4-FFF2-40B4-BE49-F238E27FC236}">
                <a16:creationId xmlns:a16="http://schemas.microsoft.com/office/drawing/2014/main" id="{4F67A68C-B9CC-1C9B-5587-42C3F3FBA826}"/>
              </a:ext>
            </a:extLst>
          </p:cNvPr>
          <p:cNvSpPr>
            <a:spLocks noGrp="1"/>
          </p:cNvSpPr>
          <p:nvPr>
            <p:ph type="subTitle" idx="1"/>
          </p:nvPr>
        </p:nvSpPr>
        <p:spPr>
          <a:xfrm>
            <a:off x="5642044" y="4698614"/>
            <a:ext cx="5088650" cy="1198120"/>
          </a:xfrm>
        </p:spPr>
        <p:txBody>
          <a:bodyPr>
            <a:normAutofit/>
          </a:bodyPr>
          <a:lstStyle/>
          <a:p>
            <a:pPr xmlns:a="http://schemas.openxmlformats.org/drawingml/2006/main" algn="r"/>
            <a:r xmlns:a="http://schemas.openxmlformats.org/drawingml/2006/main">
              <a:rPr lang="es" sz="2000" dirty="0" err="1">
                <a:solidFill>
                  <a:srgbClr val="FFFFFF"/>
                </a:solidFill>
              </a:rPr>
              <a:t>Sesión </a:t>
            </a:r>
            <a:r xmlns:a="http://schemas.openxmlformats.org/drawingml/2006/main">
              <a:rPr lang="es" sz="2000">
                <a:solidFill>
                  <a:srgbClr val="FFFFFF"/>
                </a:solidFill>
              </a:rPr>
              <a:t>8: </a:t>
            </a:r>
            <a:r xmlns:a="http://schemas.openxmlformats.org/drawingml/2006/main">
              <a:rPr lang="es" sz="2000" dirty="0">
                <a:solidFill>
                  <a:srgbClr val="FFFFFF"/>
                </a:solidFill>
              </a:rPr>
              <a:t>Introducción a las redes y al montaje de cables de red</a:t>
            </a:r>
            <a:endParaRPr xmlns:a="http://schemas.openxmlformats.org/drawingml/2006/main" lang="es-ES" sz="2000" dirty="0">
              <a:solidFill>
                <a:srgbClr val="FFFFFF"/>
              </a:solidFill>
            </a:endParaRPr>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96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Global Communication">
            <a:extLst>
              <a:ext uri="{FF2B5EF4-FFF2-40B4-BE49-F238E27FC236}">
                <a16:creationId xmlns:a16="http://schemas.microsoft.com/office/drawing/2014/main" id="{91078872-2D2C-4F56-B28D-1BD12C9AFCAB}"/>
              </a:ext>
            </a:extLst>
          </p:cNvPr>
          <p:cNvPicPr>
            <a:picLocks noGrp="1" noChangeAspect="1"/>
          </p:cNvPicPr>
          <p:nvPr>
            <p:ph sz="half" idx="1"/>
          </p:nvPr>
        </p:nvPicPr>
        <p:blipFill>
          <a:blip r:embed="rId3"/>
          <a:srcRect l="24575" r="18706"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C1BE7E35-DEEA-AE01-313D-3C815F495B2A}"/>
              </a:ext>
            </a:extLst>
          </p:cNvPr>
          <p:cNvSpPr>
            <a:spLocks noGrp="1"/>
          </p:cNvSpPr>
          <p:nvPr>
            <p:ph type="title"/>
          </p:nvPr>
        </p:nvSpPr>
        <p:spPr>
          <a:xfrm>
            <a:off x="5029200" y="914400"/>
            <a:ext cx="6501810" cy="1097280"/>
          </a:xfrm>
        </p:spPr>
        <p:txBody>
          <a:bodyPr vert="horz" lIns="91440" tIns="45720" rIns="91440" bIns="45720" rtlCol="0" anchor="t">
            <a:normAutofit/>
          </a:bodyPr>
          <a:lstStyle/>
          <a:p>
            <a:r xmlns:a="http://schemas.openxmlformats.org/drawingml/2006/main">
              <a:rPr lang="es" sz="3400" b="1"/>
              <a:t>Conceptos básicos de configuración de red</a:t>
            </a:r>
          </a:p>
        </p:txBody>
      </p:sp>
      <p:sp>
        <p:nvSpPr>
          <p:cNvPr id="4" name="Marcador de contenido 3">
            <a:extLst>
              <a:ext uri="{FF2B5EF4-FFF2-40B4-BE49-F238E27FC236}">
                <a16:creationId xmlns:a16="http://schemas.microsoft.com/office/drawing/2014/main" id="{FFD54C0D-C7A4-9C00-91D0-7F7A9012640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xmlns:a="http://schemas.openxmlformats.org/drawingml/2006/main" marL="0" indent="0">
              <a:spcBef>
                <a:spcPts val="2500"/>
              </a:spcBef>
              <a:buNone/>
            </a:pPr>
            <a:r xmlns:a="http://schemas.openxmlformats.org/drawingml/2006/main">
              <a:rPr lang="es" sz="1400" b="1"/>
              <a:t>Direcciones IP</a:t>
            </a:r>
          </a:p>
          <a:p>
            <a:pPr xmlns:a="http://schemas.openxmlformats.org/drawingml/2006/main" marL="0" lvl="1" indent="0">
              <a:buNone/>
            </a:pPr>
            <a:r xmlns:a="http://schemas.openxmlformats.org/drawingml/2006/main">
              <a:rPr lang="es" sz="1400"/>
              <a:t>Una dirección IP es un identificador único asignado a cada dispositivo en una red. Se utiliza para enrutar datos entre dispositivos y redes.</a:t>
            </a:r>
          </a:p>
          <a:p>
            <a:pPr xmlns:a="http://schemas.openxmlformats.org/drawingml/2006/main" marL="0" indent="0">
              <a:spcBef>
                <a:spcPts val="2500"/>
              </a:spcBef>
              <a:buNone/>
            </a:pPr>
            <a:r xmlns:a="http://schemas.openxmlformats.org/drawingml/2006/main">
              <a:rPr lang="es" sz="1400" b="1"/>
              <a:t>Máscaras de subred</a:t>
            </a:r>
          </a:p>
          <a:p>
            <a:pPr xmlns:a="http://schemas.openxmlformats.org/drawingml/2006/main" marL="0" lvl="1" indent="0">
              <a:buNone/>
            </a:pPr>
            <a:r xmlns:a="http://schemas.openxmlformats.org/drawingml/2006/main">
              <a:rPr lang="es" sz="1400"/>
              <a:t>Una máscara de subred es un número que determina qué parte de una dirección IP representa la red y qué parte representa el dispositivo. Se utiliza para dividir una red en subredes más pequeñas para una mejor organización y seguridad.</a:t>
            </a:r>
          </a:p>
          <a:p>
            <a:pPr xmlns:a="http://schemas.openxmlformats.org/drawingml/2006/main" marL="0" indent="0">
              <a:spcBef>
                <a:spcPts val="2500"/>
              </a:spcBef>
              <a:buNone/>
            </a:pPr>
            <a:r xmlns:a="http://schemas.openxmlformats.org/drawingml/2006/main">
              <a:rPr lang="es" sz="1400" b="1"/>
              <a:t>Puertas de enlace</a:t>
            </a:r>
          </a:p>
          <a:p>
            <a:pPr xmlns:a="http://schemas.openxmlformats.org/drawingml/2006/main" marL="0" lvl="1" indent="0">
              <a:buNone/>
            </a:pPr>
            <a:r xmlns:a="http://schemas.openxmlformats.org/drawingml/2006/main">
              <a:rPr lang="es" sz="1400"/>
              <a:t>Una puerta de enlace es un dispositivo que conecta dos o más redes y enruta datos entre ellas. Se utiliza para facilitar la comunicación entre dispositivos en diferentes redes.</a:t>
            </a:r>
            <a:endParaRPr xmlns:a="http://schemas.openxmlformats.org/drawingml/2006/main" lang="es-ES" sz="1400"/>
          </a:p>
        </p:txBody>
      </p:sp>
    </p:spTree>
    <p:extLst>
      <p:ext uri="{BB962C8B-B14F-4D97-AF65-F5344CB8AC3E}">
        <p14:creationId xmlns:p14="http://schemas.microsoft.com/office/powerpoint/2010/main" val="22500189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101010 data lines to infinity">
            <a:extLst>
              <a:ext uri="{FF2B5EF4-FFF2-40B4-BE49-F238E27FC236}">
                <a16:creationId xmlns:a16="http://schemas.microsoft.com/office/drawing/2014/main" id="{2D3792E2-A9A5-41F9-8B39-A9DE2A34BD43}"/>
              </a:ext>
            </a:extLst>
          </p:cNvPr>
          <p:cNvPicPr>
            <a:picLocks noGrp="1" noChangeAspect="1"/>
          </p:cNvPicPr>
          <p:nvPr>
            <p:ph sz="half" idx="1"/>
          </p:nvPr>
        </p:nvPicPr>
        <p:blipFill>
          <a:blip r:embed="rId3"/>
          <a:srcRect l="6369" r="2086" b="2"/>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DCA56F3-32F3-BF71-20C1-A16A88F9E9BB}"/>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xmlns:a="http://schemas.openxmlformats.org/drawingml/2006/main">
              <a:lnSpc>
                <a:spcPct val="100000"/>
              </a:lnSpc>
            </a:pPr>
            <a:r xmlns:a="http://schemas.openxmlformats.org/drawingml/2006/main">
              <a:rPr lang="es" sz="3600" b="1"/>
              <a:t>Direcciones IP</a:t>
            </a:r>
          </a:p>
        </p:txBody>
      </p:sp>
      <p:sp>
        <p:nvSpPr>
          <p:cNvPr id="4" name="Marcador de contenido 3">
            <a:extLst>
              <a:ext uri="{FF2B5EF4-FFF2-40B4-BE49-F238E27FC236}">
                <a16:creationId xmlns:a16="http://schemas.microsoft.com/office/drawing/2014/main" id="{470EC9A8-854D-3527-8DE9-0121A48EF58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xmlns:a="http://schemas.openxmlformats.org/drawingml/2006/main" marL="0" lvl="1" indent="0">
              <a:buNone/>
            </a:pPr>
            <a:r xmlns:a="http://schemas.openxmlformats.org/drawingml/2006/main">
              <a:rPr lang="es" sz="1400"/>
              <a:t>Una dirección IP es un identificador único que se asigna a cada dispositivo en una red. Se utiliza para enrutar datos entre dispositivos y puede ser estática o dinámica, según la configuración de la red.</a:t>
            </a:r>
            <a:endParaRPr xmlns:a="http://schemas.openxmlformats.org/drawingml/2006/main" lang="es-ES" sz="1400"/>
          </a:p>
        </p:txBody>
      </p:sp>
    </p:spTree>
    <p:extLst>
      <p:ext uri="{BB962C8B-B14F-4D97-AF65-F5344CB8AC3E}">
        <p14:creationId xmlns:p14="http://schemas.microsoft.com/office/powerpoint/2010/main" val="3539334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Several laptops suspended in midair">
            <a:extLst>
              <a:ext uri="{FF2B5EF4-FFF2-40B4-BE49-F238E27FC236}">
                <a16:creationId xmlns:a16="http://schemas.microsoft.com/office/drawing/2014/main" id="{A6B56DA4-8762-49B9-9C0D-441F1E345CDE}"/>
              </a:ext>
            </a:extLst>
          </p:cNvPr>
          <p:cNvPicPr>
            <a:picLocks noGrp="1" noChangeAspect="1"/>
          </p:cNvPicPr>
          <p:nvPr>
            <p:ph sz="half" idx="1"/>
          </p:nvPr>
        </p:nvPicPr>
        <p:blipFill>
          <a:blip r:embed="rId3"/>
          <a:srcRect l="10385" r="7257" b="-1"/>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98A4CA61-6483-8297-943A-85A3E8503A8B}"/>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xmlns:a="http://schemas.openxmlformats.org/drawingml/2006/main">
              <a:lnSpc>
                <a:spcPct val="100000"/>
              </a:lnSpc>
            </a:pPr>
            <a:r xmlns:a="http://schemas.openxmlformats.org/drawingml/2006/main">
              <a:rPr lang="es" sz="3600" b="1"/>
              <a:t>Máscaras de subred</a:t>
            </a:r>
          </a:p>
        </p:txBody>
      </p:sp>
      <p:sp>
        <p:nvSpPr>
          <p:cNvPr id="4" name="Marcador de contenido 3">
            <a:extLst>
              <a:ext uri="{FF2B5EF4-FFF2-40B4-BE49-F238E27FC236}">
                <a16:creationId xmlns:a16="http://schemas.microsoft.com/office/drawing/2014/main" id="{DC73878C-F131-F91F-93C2-411647BAB15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xmlns:a="http://schemas.openxmlformats.org/drawingml/2006/main" marL="0" lvl="1" indent="0">
              <a:buNone/>
            </a:pPr>
            <a:r xmlns:a="http://schemas.openxmlformats.org/drawingml/2006/main">
              <a:rPr lang="es" sz="1400"/>
              <a:t>Una máscara de subred se utiliza en el proceso de subredes, que consiste en dividir una red más grande en subredes más pequeñas. La subred permite un uso más eficiente de las direcciones IP y puede mejorar el rendimiento y la seguridad de la red.</a:t>
            </a:r>
            <a:endParaRPr xmlns:a="http://schemas.openxmlformats.org/drawingml/2006/main" lang="es-ES" sz="1400"/>
          </a:p>
        </p:txBody>
      </p:sp>
    </p:spTree>
    <p:extLst>
      <p:ext uri="{BB962C8B-B14F-4D97-AF65-F5344CB8AC3E}">
        <p14:creationId xmlns:p14="http://schemas.microsoft.com/office/powerpoint/2010/main" val="3190535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white wifi router and yellow ethernet cable">
            <a:extLst>
              <a:ext uri="{FF2B5EF4-FFF2-40B4-BE49-F238E27FC236}">
                <a16:creationId xmlns:a16="http://schemas.microsoft.com/office/drawing/2014/main" id="{5B756514-3C7E-42AB-9E78-D7A8D1DDC876}"/>
              </a:ext>
            </a:extLst>
          </p:cNvPr>
          <p:cNvPicPr>
            <a:picLocks noGrp="1" noChangeAspect="1"/>
          </p:cNvPicPr>
          <p:nvPr>
            <p:ph sz="half" idx="1"/>
          </p:nvPr>
        </p:nvPicPr>
        <p:blipFill>
          <a:blip r:embed="rId3"/>
          <a:srcRect l="5625" r="-1" b="-1"/>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413397C-7087-D4D0-0DDD-18D528DCC7AC}"/>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xmlns:a="http://schemas.openxmlformats.org/drawingml/2006/main">
              <a:lnSpc>
                <a:spcPct val="100000"/>
              </a:lnSpc>
            </a:pPr>
            <a:r xmlns:a="http://schemas.openxmlformats.org/drawingml/2006/main">
              <a:rPr lang="es" sz="3600" b="1"/>
              <a:t>Puertas de enlace</a:t>
            </a:r>
          </a:p>
        </p:txBody>
      </p:sp>
      <p:sp>
        <p:nvSpPr>
          <p:cNvPr id="4" name="Marcador de contenido 3">
            <a:extLst>
              <a:ext uri="{FF2B5EF4-FFF2-40B4-BE49-F238E27FC236}">
                <a16:creationId xmlns:a16="http://schemas.microsoft.com/office/drawing/2014/main" id="{1435C49A-0687-CEF4-8334-57129DEC5C2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xmlns:a="http://schemas.openxmlformats.org/drawingml/2006/main" marL="0" lvl="1" indent="0">
              <a:buNone/>
            </a:pPr>
            <a:r xmlns:a="http://schemas.openxmlformats.org/drawingml/2006/main">
              <a:rPr lang="es" sz="1400"/>
              <a:t>Una puerta de enlace es un dispositivo que conecta dos redes diferentes, lo que permite la comunicación entre ellas. Actúa como un puente entre dos redes y se utiliza para enrutar datos entre ellas.</a:t>
            </a:r>
            <a:endParaRPr xmlns:a="http://schemas.openxmlformats.org/drawingml/2006/main" lang="es-ES" sz="1400"/>
          </a:p>
        </p:txBody>
      </p:sp>
    </p:spTree>
    <p:extLst>
      <p:ext uri="{BB962C8B-B14F-4D97-AF65-F5344CB8AC3E}">
        <p14:creationId xmlns:p14="http://schemas.microsoft.com/office/powerpoint/2010/main" val="194639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Jumper cable isolated on white background">
            <a:extLst>
              <a:ext uri="{FF2B5EF4-FFF2-40B4-BE49-F238E27FC236}">
                <a16:creationId xmlns:a16="http://schemas.microsoft.com/office/drawing/2014/main" id="{8A68B63C-307C-425D-83AD-D0F49CA6BBD0}"/>
              </a:ext>
            </a:extLst>
          </p:cNvPr>
          <p:cNvPicPr>
            <a:picLocks noGrp="1" noChangeAspect="1"/>
          </p:cNvPicPr>
          <p:nvPr>
            <p:ph sz="half" idx="1"/>
          </p:nvPr>
        </p:nvPicPr>
        <p:blipFill>
          <a:blip r:embed="rId3"/>
          <a:srcRect l="22257" r="15870"/>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64589FD2-1ADD-93A2-5B76-E76DC25654A5}"/>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xmlns:a="http://schemas.openxmlformats.org/drawingml/2006/main">
              <a:lnSpc>
                <a:spcPct val="100000"/>
              </a:lnSpc>
            </a:pPr>
            <a:r xmlns:a="http://schemas.openxmlformats.org/drawingml/2006/main">
              <a:rPr lang="es" sz="4000" b="1"/>
              <a:t>Conjunto de cables de red</a:t>
            </a:r>
          </a:p>
        </p:txBody>
      </p:sp>
      <p:sp>
        <p:nvSpPr>
          <p:cNvPr id="4" name="Marcador de contenido 3">
            <a:extLst>
              <a:ext uri="{FF2B5EF4-FFF2-40B4-BE49-F238E27FC236}">
                <a16:creationId xmlns:a16="http://schemas.microsoft.com/office/drawing/2014/main" id="{5AD14D1E-F432-00EB-4053-7A87312E5D2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xmlns:a="http://schemas.openxmlformats.org/drawingml/2006/main" marL="0" indent="0">
              <a:spcBef>
                <a:spcPts val="2500"/>
              </a:spcBef>
              <a:buNone/>
            </a:pPr>
            <a:r xmlns:a="http://schemas.openxmlformats.org/drawingml/2006/main">
              <a:rPr lang="es" sz="1400" b="1"/>
              <a:t>Herramientas necesarias</a:t>
            </a:r>
          </a:p>
          <a:p>
            <a:pPr xmlns:a="http://schemas.openxmlformats.org/drawingml/2006/main" marL="0" lvl="1" indent="0">
              <a:buNone/>
            </a:pPr>
            <a:r xmlns:a="http://schemas.openxmlformats.org/drawingml/2006/main">
              <a:rPr lang="es" sz="1400"/>
              <a:t>Para ensamblar cables de red, necesitará varias herramientas, como un cortador de cables, un pelacables y una crimpadora. Estas herramientas le ayudarán a preparar el cable y a conectar los conectores fácilmente.</a:t>
            </a:r>
          </a:p>
          <a:p>
            <a:pPr xmlns:a="http://schemas.openxmlformats.org/drawingml/2006/main" marL="0" indent="0">
              <a:spcBef>
                <a:spcPts val="2500"/>
              </a:spcBef>
              <a:buNone/>
            </a:pPr>
            <a:r xmlns:a="http://schemas.openxmlformats.org/drawingml/2006/main">
              <a:rPr lang="es" sz="1400" b="1"/>
              <a:t>Preparación del cable</a:t>
            </a:r>
          </a:p>
          <a:p>
            <a:pPr xmlns:a="http://schemas.openxmlformats.org/drawingml/2006/main" marL="0" lvl="1" indent="0">
              <a:buNone/>
            </a:pPr>
            <a:r xmlns:a="http://schemas.openxmlformats.org/drawingml/2006/main">
              <a:rPr lang="es" sz="1400"/>
              <a:t>Antes de conectar los conectores, debe pelar el cable para exponer los hilos. Retire con cuidado la capa exterior del cable y separe los hilos según el esquema de cableado que esté utilizando.</a:t>
            </a:r>
          </a:p>
          <a:p>
            <a:pPr xmlns:a="http://schemas.openxmlformats.org/drawingml/2006/main" marL="0" indent="0">
              <a:spcBef>
                <a:spcPts val="2500"/>
              </a:spcBef>
              <a:buNone/>
            </a:pPr>
            <a:r xmlns:a="http://schemas.openxmlformats.org/drawingml/2006/main">
              <a:rPr lang="es" sz="1400" b="1"/>
              <a:t>Conexión de conectores</a:t>
            </a:r>
          </a:p>
          <a:p>
            <a:pPr xmlns:a="http://schemas.openxmlformats.org/drawingml/2006/main" marL="0" lvl="1" indent="0">
              <a:buNone/>
            </a:pPr>
            <a:r xmlns:a="http://schemas.openxmlformats.org/drawingml/2006/main">
              <a:rPr lang="es" sz="1400"/>
              <a:t>Una vez preparado el cable, puede conectar los conectores con una crimpadora. Asegúrese de seguir el esquema de cableado correcto para el conector que utilice para garantizar una conexión correcta.</a:t>
            </a:r>
            <a:endParaRPr xmlns:a="http://schemas.openxmlformats.org/drawingml/2006/main" lang="es-ES" sz="1400"/>
          </a:p>
        </p:txBody>
      </p:sp>
    </p:spTree>
    <p:extLst>
      <p:ext uri="{BB962C8B-B14F-4D97-AF65-F5344CB8AC3E}">
        <p14:creationId xmlns:p14="http://schemas.microsoft.com/office/powerpoint/2010/main" val="2030153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8CDAEFC6-C97E-6EB8-C0D3-925FE824450F}"/>
              </a:ext>
            </a:extLst>
          </p:cNvPr>
          <p:cNvSpPr>
            <a:spLocks noGrp="1"/>
          </p:cNvSpPr>
          <p:nvPr>
            <p:ph type="title"/>
          </p:nvPr>
        </p:nvSpPr>
        <p:spPr>
          <a:xfrm>
            <a:off x="640080" y="914401"/>
            <a:ext cx="4306824" cy="1477817"/>
          </a:xfrm>
        </p:spPr>
        <p:txBody>
          <a:bodyPr vert="horz" lIns="91440" tIns="45720" rIns="91440" bIns="45720" rtlCol="0" anchor="t">
            <a:normAutofit/>
          </a:bodyPr>
          <a:lstStyle/>
          <a:p>
            <a:pPr xmlns:a="http://schemas.openxmlformats.org/drawingml/2006/main">
              <a:lnSpc>
                <a:spcPct val="100000"/>
              </a:lnSpc>
            </a:pPr>
            <a:r xmlns:a="http://schemas.openxmlformats.org/drawingml/2006/main">
              <a:rPr lang="es" sz="4000" b="1"/>
              <a:t>Conjunto de cables de red</a:t>
            </a:r>
          </a:p>
        </p:txBody>
      </p:sp>
      <p:sp>
        <p:nvSpPr>
          <p:cNvPr id="4" name="Marcador de contenido 3">
            <a:extLst>
              <a:ext uri="{FF2B5EF4-FFF2-40B4-BE49-F238E27FC236}">
                <a16:creationId xmlns:a16="http://schemas.microsoft.com/office/drawing/2014/main" id="{AB55B7B8-3ABA-E0E5-5CEE-D4A5EE3992B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xmlns:a="http://schemas.openxmlformats.org/drawingml/2006/main" marL="0" indent="0">
              <a:spcBef>
                <a:spcPts val="2500"/>
              </a:spcBef>
              <a:buNone/>
            </a:pPr>
            <a:r xmlns:a="http://schemas.openxmlformats.org/drawingml/2006/main">
              <a:rPr lang="es" sz="1400" b="1"/>
              <a:t>Herramientas necesarias</a:t>
            </a:r>
          </a:p>
          <a:p>
            <a:pPr xmlns:a="http://schemas.openxmlformats.org/drawingml/2006/main" marL="0" lvl="1" indent="0">
              <a:buNone/>
            </a:pPr>
            <a:r xmlns:a="http://schemas.openxmlformats.org/drawingml/2006/main">
              <a:rPr lang="es" sz="1400"/>
              <a:t>Para ensamblar un cable de red, necesitará un cable, conectores y una herramienta de crimpado.</a:t>
            </a:r>
          </a:p>
          <a:p>
            <a:pPr xmlns:a="http://schemas.openxmlformats.org/drawingml/2006/main" marL="0" indent="0">
              <a:spcBef>
                <a:spcPts val="2500"/>
              </a:spcBef>
              <a:buNone/>
            </a:pPr>
            <a:r xmlns:a="http://schemas.openxmlformats.org/drawingml/2006/main">
              <a:rPr lang="es" sz="1400" b="1"/>
              <a:t>Pelando el cable</a:t>
            </a:r>
          </a:p>
          <a:p>
            <a:pPr xmlns:a="http://schemas.openxmlformats.org/drawingml/2006/main" marL="0" lvl="1" indent="0">
              <a:buNone/>
            </a:pPr>
            <a:r xmlns:a="http://schemas.openxmlformats.org/drawingml/2006/main">
              <a:rPr lang="es" sz="1400"/>
              <a:t>El primer paso para ensamblar un cable de red es pelarlo. Esto se hace retirando la cubierta protectora del extremo del cable, dejando al descubierto los hilos internos.</a:t>
            </a:r>
          </a:p>
          <a:p>
            <a:pPr xmlns:a="http://schemas.openxmlformats.org/drawingml/2006/main" marL="0" indent="0">
              <a:spcBef>
                <a:spcPts val="2500"/>
              </a:spcBef>
              <a:buNone/>
            </a:pPr>
            <a:r xmlns:a="http://schemas.openxmlformats.org/drawingml/2006/main">
              <a:rPr lang="es" sz="1400" b="1"/>
              <a:t>Inserción del conector</a:t>
            </a:r>
          </a:p>
          <a:p>
            <a:pPr xmlns:a="http://schemas.openxmlformats.org/drawingml/2006/main" marL="0" lvl="1" indent="0">
              <a:buNone/>
            </a:pPr>
            <a:r xmlns:a="http://schemas.openxmlformats.org/drawingml/2006/main">
              <a:rPr lang="es" sz="1400"/>
              <a:t>El siguiente paso es insertar el conector en el extremo pelado del cable. Para ello, alinee cuidadosamente los cables con las clavijas del interior del conector y presione el conector sobre el cable.</a:t>
            </a:r>
          </a:p>
          <a:p>
            <a:pPr xmlns:a="http://schemas.openxmlformats.org/drawingml/2006/main" marL="0" indent="0">
              <a:spcBef>
                <a:spcPts val="2500"/>
              </a:spcBef>
              <a:buNone/>
            </a:pPr>
            <a:r xmlns:a="http://schemas.openxmlformats.org/drawingml/2006/main">
              <a:rPr lang="es" sz="1400" b="1"/>
              <a:t>Engarce del conector</a:t>
            </a:r>
          </a:p>
          <a:p>
            <a:pPr xmlns:a="http://schemas.openxmlformats.org/drawingml/2006/main" marL="0" lvl="1" indent="0">
              <a:buNone/>
            </a:pPr>
            <a:r xmlns:a="http://schemas.openxmlformats.org/drawingml/2006/main">
              <a:rPr lang="es" sz="1400"/>
              <a:t>El último paso es engarzar el conector al cable. Esto se hace usando una crimpadora para presionar las clavijas dentro del conector, fijando los cables en su lugar.</a:t>
            </a:r>
            <a:endParaRPr xmlns:a="http://schemas.openxmlformats.org/drawingml/2006/main" lang="es-ES" sz="1400"/>
          </a:p>
        </p:txBody>
      </p:sp>
      <p:pic>
        <p:nvPicPr>
          <p:cNvPr id="8" name="Marcador de contenido 7" descr="Diagrama&#10;&#10;Descripción generada automáticamente">
            <a:extLst>
              <a:ext uri="{FF2B5EF4-FFF2-40B4-BE49-F238E27FC236}">
                <a16:creationId xmlns:a16="http://schemas.microsoft.com/office/drawing/2014/main" id="{A6A2C946-C0D0-6A0D-4A32-112067DD5C9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85126" y="2392218"/>
            <a:ext cx="3416732" cy="3748723"/>
          </a:xfrm>
        </p:spPr>
      </p:pic>
    </p:spTree>
    <p:extLst>
      <p:ext uri="{BB962C8B-B14F-4D97-AF65-F5344CB8AC3E}">
        <p14:creationId xmlns:p14="http://schemas.microsoft.com/office/powerpoint/2010/main" val="1843438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A network concept">
            <a:extLst>
              <a:ext uri="{FF2B5EF4-FFF2-40B4-BE49-F238E27FC236}">
                <a16:creationId xmlns:a16="http://schemas.microsoft.com/office/drawing/2014/main" id="{7A15AA1F-5BDD-42F3-92CD-BE53F9E96723}"/>
              </a:ext>
            </a:extLst>
          </p:cNvPr>
          <p:cNvPicPr>
            <a:picLocks noGrp="1" noChangeAspect="1"/>
          </p:cNvPicPr>
          <p:nvPr>
            <p:ph sz="half" idx="1"/>
          </p:nvPr>
        </p:nvPicPr>
        <p:blipFill>
          <a:blip r:embed="rId3"/>
          <a:srcRect l="1649" r="38539"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E30F7F6D-1DC9-47E7-DA85-E841451C6B17}"/>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xmlns:a="http://schemas.openxmlformats.org/drawingml/2006/main">
              <a:lnSpc>
                <a:spcPct val="100000"/>
              </a:lnSpc>
            </a:pPr>
            <a:r xmlns:a="http://schemas.openxmlformats.org/drawingml/2006/main">
              <a:rPr lang="es" sz="4000" b="1"/>
              <a:t>Actividad práctica</a:t>
            </a:r>
          </a:p>
        </p:txBody>
      </p:sp>
      <p:sp>
        <p:nvSpPr>
          <p:cNvPr id="4" name="Marcador de contenido 3">
            <a:extLst>
              <a:ext uri="{FF2B5EF4-FFF2-40B4-BE49-F238E27FC236}">
                <a16:creationId xmlns:a16="http://schemas.microsoft.com/office/drawing/2014/main" id="{EC23B901-9B6C-19FD-8FFC-6176E913A26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xmlns:a="http://schemas.openxmlformats.org/drawingml/2006/main" marL="0" indent="0">
              <a:spcBef>
                <a:spcPts val="2500"/>
              </a:spcBef>
              <a:buNone/>
            </a:pPr>
            <a:r xmlns:a="http://schemas.openxmlformats.org/drawingml/2006/main">
              <a:rPr lang="es" sz="1400" b="1"/>
              <a:t>Conectarse a Wi-Fi</a:t>
            </a:r>
          </a:p>
          <a:p>
            <a:pPr xmlns:a="http://schemas.openxmlformats.org/drawingml/2006/main" marL="0" lvl="1" indent="0">
              <a:buNone/>
            </a:pPr>
            <a:r xmlns:a="http://schemas.openxmlformats.org/drawingml/2006/main">
              <a:rPr lang="es" sz="1400"/>
              <a:t>En esta actividad práctica, conectaremos una computadora a una red Wi-Fi y verificaremos la conexión, lo cual es una habilidad importante en el mundo conectado de hoy.</a:t>
            </a:r>
          </a:p>
          <a:p>
            <a:pPr xmlns:a="http://schemas.openxmlformats.org/drawingml/2006/main" marL="0" indent="0">
              <a:spcBef>
                <a:spcPts val="2500"/>
              </a:spcBef>
              <a:buNone/>
            </a:pPr>
            <a:r xmlns:a="http://schemas.openxmlformats.org/drawingml/2006/main">
              <a:rPr lang="es" sz="1400" b="1"/>
              <a:t>Realizar una prueba de ping</a:t>
            </a:r>
          </a:p>
          <a:p>
            <a:pPr xmlns:a="http://schemas.openxmlformats.org/drawingml/2006/main" marL="0" lvl="1" indent="0">
              <a:buNone/>
            </a:pPr>
            <a:r xmlns:a="http://schemas.openxmlformats.org/drawingml/2006/main">
              <a:rPr lang="es" sz="1400"/>
              <a:t>También realizaremos una prueba de ping para verificar la conexión y solucionar cualquier problema que pueda surgir, lo cual es una habilidad fundamental para cualquier técnico de redes.</a:t>
            </a:r>
          </a:p>
          <a:p>
            <a:pPr xmlns:a="http://schemas.openxmlformats.org/drawingml/2006/main" marL="0" indent="0">
              <a:spcBef>
                <a:spcPts val="2500"/>
              </a:spcBef>
              <a:buNone/>
            </a:pPr>
            <a:r xmlns:a="http://schemas.openxmlformats.org/drawingml/2006/main">
              <a:rPr lang="es" sz="1400" b="1"/>
              <a:t>Ensamblaje y crimpado de un cable de red</a:t>
            </a:r>
          </a:p>
          <a:p>
            <a:pPr xmlns:a="http://schemas.openxmlformats.org/drawingml/2006/main" marL="0" lvl="1" indent="0">
              <a:buNone/>
            </a:pPr>
            <a:r xmlns:a="http://schemas.openxmlformats.org/drawingml/2006/main">
              <a:rPr lang="es" sz="1400"/>
              <a:t>Por último, ensamblaremos y crimparemos un cable de red, una tarea necesaria para cualquier persona involucrada en la instalación o mantenimiento de redes.</a:t>
            </a:r>
            <a:endParaRPr xmlns:a="http://schemas.openxmlformats.org/drawingml/2006/main" lang="es-ES" sz="1400"/>
          </a:p>
        </p:txBody>
      </p:sp>
    </p:spTree>
    <p:extLst>
      <p:ext uri="{BB962C8B-B14F-4D97-AF65-F5344CB8AC3E}">
        <p14:creationId xmlns:p14="http://schemas.microsoft.com/office/powerpoint/2010/main" val="229316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Internet router on table">
            <a:extLst>
              <a:ext uri="{FF2B5EF4-FFF2-40B4-BE49-F238E27FC236}">
                <a16:creationId xmlns:a16="http://schemas.microsoft.com/office/drawing/2014/main" id="{E11E9B06-D5EC-42C1-A40C-338840CA9894}"/>
              </a:ext>
            </a:extLst>
          </p:cNvPr>
          <p:cNvPicPr>
            <a:picLocks noGrp="1" noChangeAspect="1"/>
          </p:cNvPicPr>
          <p:nvPr>
            <p:ph sz="half" idx="1"/>
          </p:nvPr>
        </p:nvPicPr>
        <p:blipFill>
          <a:blip r:embed="rId3"/>
          <a:srcRect l="18411" r="28378"/>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9D9F71BA-420C-E528-29D2-511AB3CE88DE}"/>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xmlns:a="http://schemas.openxmlformats.org/drawingml/2006/main">
              <a:lnSpc>
                <a:spcPct val="100000"/>
              </a:lnSpc>
            </a:pPr>
            <a:r xmlns:a="http://schemas.openxmlformats.org/drawingml/2006/main">
              <a:rPr lang="es" sz="4000" b="1"/>
              <a:t>Conectarse a una red Wi-Fi</a:t>
            </a:r>
          </a:p>
        </p:txBody>
      </p:sp>
      <p:sp>
        <p:nvSpPr>
          <p:cNvPr id="4" name="Marcador de contenido 3">
            <a:extLst>
              <a:ext uri="{FF2B5EF4-FFF2-40B4-BE49-F238E27FC236}">
                <a16:creationId xmlns:a16="http://schemas.microsoft.com/office/drawing/2014/main" id="{E229EEC1-6740-0445-6BF8-0BAB1B35F70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xmlns:a="http://schemas.openxmlformats.org/drawingml/2006/main" marL="0" indent="0">
              <a:spcBef>
                <a:spcPts val="2500"/>
              </a:spcBef>
              <a:buNone/>
            </a:pPr>
            <a:r xmlns:a="http://schemas.openxmlformats.org/drawingml/2006/main">
              <a:rPr lang="es" sz="1400" b="1"/>
              <a:t>Localizar la red</a:t>
            </a:r>
          </a:p>
          <a:p>
            <a:pPr xmlns:a="http://schemas.openxmlformats.org/drawingml/2006/main" marL="0" lvl="1" indent="0">
              <a:buNone/>
            </a:pPr>
            <a:r xmlns:a="http://schemas.openxmlformats.org/drawingml/2006/main">
              <a:rPr lang="es" sz="1400"/>
              <a:t>Para conectarse a una red Wi-Fi, deberá localizar la red seleccionándola de la lista de redes disponibles.</a:t>
            </a:r>
          </a:p>
          <a:p>
            <a:pPr xmlns:a="http://schemas.openxmlformats.org/drawingml/2006/main" marL="0" indent="0">
              <a:spcBef>
                <a:spcPts val="2500"/>
              </a:spcBef>
              <a:buNone/>
            </a:pPr>
            <a:r xmlns:a="http://schemas.openxmlformats.org/drawingml/2006/main">
              <a:rPr lang="es" sz="1400" b="1"/>
              <a:t>Introduzca la contraseña</a:t>
            </a:r>
          </a:p>
          <a:p>
            <a:pPr xmlns:a="http://schemas.openxmlformats.org/drawingml/2006/main" marL="0" lvl="1" indent="0">
              <a:buNone/>
            </a:pPr>
            <a:r xmlns:a="http://schemas.openxmlformats.org/drawingml/2006/main">
              <a:rPr lang="es" sz="1400"/>
              <a:t>Una vez que hayas localizado la red, necesitarás ingresar la contraseña para conectarte a ella.</a:t>
            </a:r>
          </a:p>
          <a:p>
            <a:pPr xmlns:a="http://schemas.openxmlformats.org/drawingml/2006/main" marL="0" indent="0">
              <a:spcBef>
                <a:spcPts val="2500"/>
              </a:spcBef>
              <a:buNone/>
            </a:pPr>
            <a:r xmlns:a="http://schemas.openxmlformats.org/drawingml/2006/main">
              <a:rPr lang="es" sz="1400" b="1"/>
              <a:t>Verificar la conexión</a:t>
            </a:r>
          </a:p>
          <a:p>
            <a:pPr xmlns:a="http://schemas.openxmlformats.org/drawingml/2006/main" marL="0" lvl="1" indent="0">
              <a:buNone/>
            </a:pPr>
            <a:r xmlns:a="http://schemas.openxmlformats.org/drawingml/2006/main">
              <a:rPr lang="es" sz="1400"/>
              <a:t>Después de conectarnos a la red Wi-Fi, verificaremos la conexión comprobando la intensidad y la velocidad de la señal.</a:t>
            </a:r>
            <a:endParaRPr xmlns:a="http://schemas.openxmlformats.org/drawingml/2006/main" lang="es-ES" sz="1400"/>
          </a:p>
        </p:txBody>
      </p:sp>
    </p:spTree>
    <p:extLst>
      <p:ext uri="{BB962C8B-B14F-4D97-AF65-F5344CB8AC3E}">
        <p14:creationId xmlns:p14="http://schemas.microsoft.com/office/powerpoint/2010/main" val="2902653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Female hands holding a red plier tub on white">
            <a:extLst>
              <a:ext uri="{FF2B5EF4-FFF2-40B4-BE49-F238E27FC236}">
                <a16:creationId xmlns:a16="http://schemas.microsoft.com/office/drawing/2014/main" id="{2BE53214-E141-4A51-9370-ECE87904963D}"/>
              </a:ext>
            </a:extLst>
          </p:cNvPr>
          <p:cNvPicPr>
            <a:picLocks noGrp="1" noChangeAspect="1"/>
          </p:cNvPicPr>
          <p:nvPr>
            <p:ph sz="half" idx="1"/>
          </p:nvPr>
        </p:nvPicPr>
        <p:blipFill>
          <a:blip r:embed="rId3"/>
          <a:srcRect l="17226" r="32581" b="-1"/>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E78D9987-F1ED-53A6-F71B-0DEF5152DD27}"/>
              </a:ext>
            </a:extLst>
          </p:cNvPr>
          <p:cNvSpPr>
            <a:spLocks noGrp="1"/>
          </p:cNvSpPr>
          <p:nvPr>
            <p:ph type="title"/>
          </p:nvPr>
        </p:nvSpPr>
        <p:spPr>
          <a:xfrm>
            <a:off x="8719126" y="979051"/>
            <a:ext cx="2811879" cy="1807048"/>
          </a:xfrm>
        </p:spPr>
        <p:txBody>
          <a:bodyPr vert="horz" lIns="91440" tIns="45720" rIns="91440" bIns="45720" rtlCol="0" anchor="b">
            <a:normAutofit/>
          </a:bodyPr>
          <a:lstStyle/>
          <a:p>
            <a:r xmlns:a="http://schemas.openxmlformats.org/drawingml/2006/main">
              <a:rPr lang="es" sz="3100" b="1"/>
              <a:t>Ensamblar y crimpar un cable de red</a:t>
            </a:r>
          </a:p>
        </p:txBody>
      </p:sp>
      <p:sp>
        <p:nvSpPr>
          <p:cNvPr id="4" name="Marcador de contenido 3">
            <a:extLst>
              <a:ext uri="{FF2B5EF4-FFF2-40B4-BE49-F238E27FC236}">
                <a16:creationId xmlns:a16="http://schemas.microsoft.com/office/drawing/2014/main" id="{F9ABDD61-036A-B5EE-BFE7-482A4589395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xmlns:a="http://schemas.openxmlformats.org/drawingml/2006/main" marL="0" lvl="1" indent="0">
              <a:buNone/>
            </a:pPr>
            <a:r xmlns:a="http://schemas.openxmlformats.org/drawingml/2006/main">
              <a:rPr lang="es" sz="1400"/>
              <a:t>Para ensamblar un cable de red, debemos pelarlo, insertar el conector y engarzarlo. Estos pasos garantizarán que el cable esté correctamente ensamblado y listo para usar.</a:t>
            </a:r>
            <a:endParaRPr xmlns:a="http://schemas.openxmlformats.org/drawingml/2006/main" lang="es-ES" sz="1400"/>
          </a:p>
        </p:txBody>
      </p:sp>
    </p:spTree>
    <p:extLst>
      <p:ext uri="{BB962C8B-B14F-4D97-AF65-F5344CB8AC3E}">
        <p14:creationId xmlns:p14="http://schemas.microsoft.com/office/powerpoint/2010/main" val="7674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Computer Network, Global Communication Concept&#10;Map: https://visibleearth.nasa.gov/images/57730/the-blue-marble-land-surface-ocean-color-and-sea-ice">
            <a:extLst>
              <a:ext uri="{FF2B5EF4-FFF2-40B4-BE49-F238E27FC236}">
                <a16:creationId xmlns:a16="http://schemas.microsoft.com/office/drawing/2014/main" id="{E6055D62-6B07-40A8-9E88-9B8A757A437E}"/>
              </a:ext>
            </a:extLst>
          </p:cNvPr>
          <p:cNvPicPr>
            <a:picLocks noGrp="1" noChangeAspect="1"/>
          </p:cNvPicPr>
          <p:nvPr>
            <p:ph sz="half" idx="1"/>
          </p:nvPr>
        </p:nvPicPr>
        <p:blipFill>
          <a:blip r:embed="rId3"/>
          <a:srcRect l="2797"/>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3A44D62-8462-D28E-05F4-BC151B5D1D09}"/>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xmlns:a="http://schemas.openxmlformats.org/drawingml/2006/main">
              <a:lnSpc>
                <a:spcPct val="100000"/>
              </a:lnSpc>
            </a:pPr>
            <a:r xmlns:a="http://schemas.openxmlformats.org/drawingml/2006/main">
              <a:rPr lang="es" sz="3600" b="1"/>
              <a:t>Resumen</a:t>
            </a:r>
          </a:p>
        </p:txBody>
      </p:sp>
      <p:sp>
        <p:nvSpPr>
          <p:cNvPr id="4" name="Marcador de contenido 3">
            <a:extLst>
              <a:ext uri="{FF2B5EF4-FFF2-40B4-BE49-F238E27FC236}">
                <a16:creationId xmlns:a16="http://schemas.microsoft.com/office/drawing/2014/main" id="{282FBCB0-93BF-8D5D-A5DE-96B0DE89742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xmlns:a="http://schemas.openxmlformats.org/drawingml/2006/main" marL="0" lvl="1" indent="0">
              <a:buNone/>
            </a:pPr>
            <a:r xmlns:a="http://schemas.openxmlformats.org/drawingml/2006/main">
              <a:rPr lang="es" sz="1400"/>
              <a:t>En esta sesión, aprendimos los conceptos básicos de redes informáticas, los diferentes tipos de redes, sus componentes, conexiones cableadas y wifi, configuración de red y montaje de cables de red. También aplicamos lo aprendido mediante una actividad práctica.</a:t>
            </a:r>
            <a:endParaRPr xmlns:a="http://schemas.openxmlformats.org/drawingml/2006/main" lang="es-ES" sz="1400"/>
          </a:p>
        </p:txBody>
      </p:sp>
    </p:spTree>
    <p:extLst>
      <p:ext uri="{BB962C8B-B14F-4D97-AF65-F5344CB8AC3E}">
        <p14:creationId xmlns:p14="http://schemas.microsoft.com/office/powerpoint/2010/main" val="765000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Marcador de contenido 4" descr="Mobile connection">
            <a:extLst>
              <a:ext uri="{FF2B5EF4-FFF2-40B4-BE49-F238E27FC236}">
                <a16:creationId xmlns:a16="http://schemas.microsoft.com/office/drawing/2014/main" id="{CD8C3B96-B8FA-4A3F-AA0D-E4BD1532C2D8}"/>
              </a:ext>
            </a:extLst>
          </p:cNvPr>
          <p:cNvPicPr>
            <a:picLocks noGrp="1" noChangeAspect="1"/>
          </p:cNvPicPr>
          <p:nvPr>
            <p:ph sz="half" idx="1"/>
          </p:nvPr>
        </p:nvPicPr>
        <p:blipFill>
          <a:blip r:embed="rId3"/>
          <a:srcRect l="4824" r="4666" b="-2"/>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E25FF68-7DBE-5DF3-DC4A-DB57F394C59B}"/>
              </a:ext>
            </a:extLst>
          </p:cNvPr>
          <p:cNvSpPr>
            <a:spLocks noGrp="1"/>
          </p:cNvSpPr>
          <p:nvPr>
            <p:ph type="title"/>
          </p:nvPr>
        </p:nvSpPr>
        <p:spPr>
          <a:xfrm>
            <a:off x="640080" y="914401"/>
            <a:ext cx="4306824" cy="1477817"/>
          </a:xfrm>
        </p:spPr>
        <p:txBody>
          <a:bodyPr vert="horz" lIns="91440" tIns="45720" rIns="91440" bIns="45720" rtlCol="0" anchor="t">
            <a:normAutofit/>
          </a:bodyPr>
          <a:lstStyle/>
          <a:p>
            <a:pPr xmlns:a="http://schemas.openxmlformats.org/drawingml/2006/main">
              <a:lnSpc>
                <a:spcPct val="100000"/>
              </a:lnSpc>
            </a:pPr>
            <a:r xmlns:a="http://schemas.openxmlformats.org/drawingml/2006/main">
              <a:rPr lang="es" sz="4000" b="1"/>
              <a:t>Descripción general de la sesión</a:t>
            </a:r>
          </a:p>
        </p:txBody>
      </p:sp>
      <p:sp>
        <p:nvSpPr>
          <p:cNvPr id="4" name="Marcador de contenido 3">
            <a:extLst>
              <a:ext uri="{FF2B5EF4-FFF2-40B4-BE49-F238E27FC236}">
                <a16:creationId xmlns:a16="http://schemas.microsoft.com/office/drawing/2014/main" id="{CC1F5A23-2063-396D-5608-F5CED868B32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xmlns:a="http://schemas.openxmlformats.org/drawingml/2006/main" marL="0" indent="0">
              <a:spcBef>
                <a:spcPts val="2500"/>
              </a:spcBef>
              <a:buNone/>
            </a:pPr>
            <a:r xmlns:a="http://schemas.openxmlformats.org/drawingml/2006/main">
              <a:rPr lang="es" sz="1400" b="1"/>
              <a:t>Conceptos básicos de redes</a:t>
            </a:r>
          </a:p>
          <a:p>
            <a:pPr xmlns:a="http://schemas.openxmlformats.org/drawingml/2006/main" marL="0" lvl="1" indent="0">
              <a:buNone/>
            </a:pPr>
            <a:r xmlns:a="http://schemas.openxmlformats.org/drawingml/2006/main">
              <a:rPr lang="es" sz="1400"/>
              <a:t>Esta sesión cubrirá conceptos básicos de redes y su importancia en la informática moderna, incluidos diferentes tipos de redes y componentes de red.</a:t>
            </a:r>
          </a:p>
          <a:p>
            <a:pPr xmlns:a="http://schemas.openxmlformats.org/drawingml/2006/main" marL="0" indent="0">
              <a:spcBef>
                <a:spcPts val="2500"/>
              </a:spcBef>
              <a:buNone/>
            </a:pPr>
            <a:r xmlns:a="http://schemas.openxmlformats.org/drawingml/2006/main">
              <a:rPr lang="es" sz="1400" b="1"/>
              <a:t>Conexiones cableadas y wifi</a:t>
            </a:r>
          </a:p>
          <a:p>
            <a:pPr xmlns:a="http://schemas.openxmlformats.org/drawingml/2006/main" marL="0" lvl="1" indent="0">
              <a:buNone/>
            </a:pPr>
            <a:r xmlns:a="http://schemas.openxmlformats.org/drawingml/2006/main">
              <a:rPr lang="es" sz="1400"/>
              <a:t>Los participantes aprenderán sobre las conexiones cableadas y Wi-Fi, en qué se diferencian entre sí y sus ventajas y desventajas.</a:t>
            </a:r>
          </a:p>
          <a:p>
            <a:pPr xmlns:a="http://schemas.openxmlformats.org/drawingml/2006/main" marL="0" indent="0">
              <a:spcBef>
                <a:spcPts val="2500"/>
              </a:spcBef>
              <a:buNone/>
            </a:pPr>
            <a:r xmlns:a="http://schemas.openxmlformats.org/drawingml/2006/main">
              <a:rPr lang="es" sz="1400" b="1"/>
              <a:t>Configuración de red</a:t>
            </a:r>
          </a:p>
          <a:p>
            <a:pPr xmlns:a="http://schemas.openxmlformats.org/drawingml/2006/main" marL="0" lvl="1" indent="0">
              <a:buNone/>
            </a:pPr>
            <a:r xmlns:a="http://schemas.openxmlformats.org/drawingml/2006/main">
              <a:rPr lang="es" sz="1400"/>
              <a:t>Esta sesión cubrirá conceptos básicos de configuración de red, incluido direccionamiento IP, subredes y configuración de DNS.</a:t>
            </a:r>
          </a:p>
          <a:p>
            <a:pPr xmlns:a="http://schemas.openxmlformats.org/drawingml/2006/main" marL="0" indent="0">
              <a:spcBef>
                <a:spcPts val="2500"/>
              </a:spcBef>
              <a:buNone/>
            </a:pPr>
            <a:r xmlns:a="http://schemas.openxmlformats.org/drawingml/2006/main">
              <a:rPr lang="es" sz="1400" b="1"/>
              <a:t>Conjunto de cables de red</a:t>
            </a:r>
          </a:p>
          <a:p>
            <a:pPr xmlns:a="http://schemas.openxmlformats.org/drawingml/2006/main" marL="0" lvl="1" indent="0">
              <a:buNone/>
            </a:pPr>
            <a:r xmlns:a="http://schemas.openxmlformats.org/drawingml/2006/main">
              <a:rPr lang="es" sz="1400"/>
              <a:t>Los participantes aprenderán a ensamblar cables de red, incluidos diferentes tipos de cables, conectores y estándares de cableado.</a:t>
            </a:r>
            <a:endParaRPr xmlns:a="http://schemas.openxmlformats.org/drawingml/2006/main" lang="es-ES" sz="1400"/>
          </a:p>
        </p:txBody>
      </p:sp>
    </p:spTree>
    <p:extLst>
      <p:ext uri="{BB962C8B-B14F-4D97-AF65-F5344CB8AC3E}">
        <p14:creationId xmlns:p14="http://schemas.microsoft.com/office/powerpoint/2010/main" val="4015463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Circle of hands holding smartphones">
            <a:extLst>
              <a:ext uri="{FF2B5EF4-FFF2-40B4-BE49-F238E27FC236}">
                <a16:creationId xmlns:a16="http://schemas.microsoft.com/office/drawing/2014/main" id="{16CA10D4-48A1-4E80-B151-BDD99A16C24A}"/>
              </a:ext>
            </a:extLst>
          </p:cNvPr>
          <p:cNvPicPr>
            <a:picLocks noGrp="1" noChangeAspect="1"/>
          </p:cNvPicPr>
          <p:nvPr>
            <p:ph sz="half" idx="1"/>
          </p:nvPr>
        </p:nvPicPr>
        <p:blipFill>
          <a:blip r:embed="rId3"/>
          <a:srcRect l="28711" r="16223"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4C8F116-909C-E89C-6DFD-D4A2AE5A6096}"/>
              </a:ext>
            </a:extLst>
          </p:cNvPr>
          <p:cNvSpPr>
            <a:spLocks noGrp="1"/>
          </p:cNvSpPr>
          <p:nvPr>
            <p:ph type="title"/>
          </p:nvPr>
        </p:nvSpPr>
        <p:spPr>
          <a:xfrm>
            <a:off x="5029200" y="914400"/>
            <a:ext cx="6501810" cy="1097280"/>
          </a:xfrm>
        </p:spPr>
        <p:txBody>
          <a:bodyPr vert="horz" lIns="91440" tIns="45720" rIns="91440" bIns="45720" rtlCol="0" anchor="t">
            <a:normAutofit/>
          </a:bodyPr>
          <a:lstStyle/>
          <a:p>
            <a:r xmlns:a="http://schemas.openxmlformats.org/drawingml/2006/main">
              <a:rPr lang="es" sz="3400" b="1"/>
              <a:t>Introducción a las redes de computadoras</a:t>
            </a:r>
          </a:p>
        </p:txBody>
      </p:sp>
      <p:sp>
        <p:nvSpPr>
          <p:cNvPr id="4" name="Marcador de contenido 3">
            <a:extLst>
              <a:ext uri="{FF2B5EF4-FFF2-40B4-BE49-F238E27FC236}">
                <a16:creationId xmlns:a16="http://schemas.microsoft.com/office/drawing/2014/main" id="{35FAD61A-974D-DC60-A8AA-756EB601806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xmlns:a="http://schemas.openxmlformats.org/drawingml/2006/main" marL="0" indent="0">
              <a:spcBef>
                <a:spcPts val="2500"/>
              </a:spcBef>
              <a:buNone/>
            </a:pPr>
            <a:r xmlns:a="http://schemas.openxmlformats.org/drawingml/2006/main">
              <a:rPr lang="es" sz="1400" b="1"/>
              <a:t>¿Qué son las redes de computadoras?</a:t>
            </a:r>
          </a:p>
          <a:p>
            <a:pPr xmlns:a="http://schemas.openxmlformats.org/drawingml/2006/main" marL="0" lvl="1" indent="0">
              <a:buNone/>
            </a:pPr>
            <a:r xmlns:a="http://schemas.openxmlformats.org/drawingml/2006/main">
              <a:rPr lang="es" sz="1400"/>
              <a:t>Una red de computadoras es un grupo de dispositivos, que incluye computadoras, impresoras y servidores que están conectados entre sí para compartir recursos y comunicarse entre sí.</a:t>
            </a:r>
          </a:p>
          <a:p>
            <a:pPr xmlns:a="http://schemas.openxmlformats.org/drawingml/2006/main" marL="0" indent="0">
              <a:spcBef>
                <a:spcPts val="2500"/>
              </a:spcBef>
              <a:buNone/>
            </a:pPr>
            <a:r xmlns:a="http://schemas.openxmlformats.org/drawingml/2006/main">
              <a:rPr lang="es" sz="1400" b="1"/>
              <a:t>Tipos de redes de computadoras</a:t>
            </a:r>
          </a:p>
          <a:p>
            <a:pPr xmlns:a="http://schemas.openxmlformats.org/drawingml/2006/main" marL="0" lvl="1" indent="0">
              <a:buNone/>
            </a:pPr>
            <a:r xmlns:a="http://schemas.openxmlformats.org/drawingml/2006/main">
              <a:rPr lang="es" sz="1400"/>
              <a:t>Existen varios tipos de redes informáticas, como LAN, WAN y MAN. Estas redes tienen diferentes tamaños y se utilizan para distintos fines.</a:t>
            </a:r>
          </a:p>
          <a:p>
            <a:pPr xmlns:a="http://schemas.openxmlformats.org/drawingml/2006/main" marL="0" indent="0">
              <a:spcBef>
                <a:spcPts val="2500"/>
              </a:spcBef>
              <a:buNone/>
            </a:pPr>
            <a:r xmlns:a="http://schemas.openxmlformats.org/drawingml/2006/main">
              <a:rPr lang="es" sz="1400" b="1"/>
              <a:t>Importancia de las redes informáticas</a:t>
            </a:r>
          </a:p>
          <a:p>
            <a:pPr xmlns:a="http://schemas.openxmlformats.org/drawingml/2006/main" marL="0" lvl="1" indent="0">
              <a:buNone/>
            </a:pPr>
            <a:r xmlns:a="http://schemas.openxmlformats.org/drawingml/2006/main">
              <a:rPr lang="es" sz="1400"/>
              <a:t>Las redes informáticas han revolucionado nuestra forma de trabajar y comunicarnos. Permiten el acceso a información y recursos desde cualquier lugar del mundo y han hecho posible la colaboración en proyectos con personas en diferentes lugares.</a:t>
            </a:r>
            <a:endParaRPr xmlns:a="http://schemas.openxmlformats.org/drawingml/2006/main" lang="es-ES" sz="1400"/>
          </a:p>
        </p:txBody>
      </p:sp>
    </p:spTree>
    <p:extLst>
      <p:ext uri="{BB962C8B-B14F-4D97-AF65-F5344CB8AC3E}">
        <p14:creationId xmlns:p14="http://schemas.microsoft.com/office/powerpoint/2010/main" val="1996142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Cloud computing network">
            <a:extLst>
              <a:ext uri="{FF2B5EF4-FFF2-40B4-BE49-F238E27FC236}">
                <a16:creationId xmlns:a16="http://schemas.microsoft.com/office/drawing/2014/main" id="{251C6A6D-30CA-44E1-9120-055A3F4CC005}"/>
              </a:ext>
            </a:extLst>
          </p:cNvPr>
          <p:cNvPicPr>
            <a:picLocks noGrp="1" noChangeAspect="1"/>
          </p:cNvPicPr>
          <p:nvPr>
            <p:ph sz="half" idx="1"/>
          </p:nvPr>
        </p:nvPicPr>
        <p:blipFill>
          <a:blip r:embed="rId3"/>
          <a:srcRect l="31272" r="22323"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84EBB3E0-C42D-642E-1991-7C0A4DC0D86D}"/>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xmlns:a="http://schemas.openxmlformats.org/drawingml/2006/main">
              <a:lnSpc>
                <a:spcPct val="100000"/>
              </a:lnSpc>
            </a:pPr>
            <a:r xmlns:a="http://schemas.openxmlformats.org/drawingml/2006/main">
              <a:rPr lang="es" sz="3700" b="1"/>
              <a:t>¿Qué es una red de computadoras?</a:t>
            </a:r>
          </a:p>
        </p:txBody>
      </p:sp>
      <p:sp>
        <p:nvSpPr>
          <p:cNvPr id="4" name="Marcador de contenido 3">
            <a:extLst>
              <a:ext uri="{FF2B5EF4-FFF2-40B4-BE49-F238E27FC236}">
                <a16:creationId xmlns:a16="http://schemas.microsoft.com/office/drawing/2014/main" id="{DA1EBBAA-6B12-E31D-2460-9DE3ADEBD5F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xmlns:a="http://schemas.openxmlformats.org/drawingml/2006/main" marL="0" indent="0">
              <a:spcBef>
                <a:spcPts val="2500"/>
              </a:spcBef>
              <a:buNone/>
            </a:pPr>
            <a:r xmlns:a="http://schemas.openxmlformats.org/drawingml/2006/main">
              <a:rPr lang="es" sz="1400" b="1"/>
              <a:t>Definición de red informática</a:t>
            </a:r>
          </a:p>
          <a:p>
            <a:pPr xmlns:a="http://schemas.openxmlformats.org/drawingml/2006/main" marL="0" lvl="1" indent="0">
              <a:buNone/>
            </a:pPr>
            <a:r xmlns:a="http://schemas.openxmlformats.org/drawingml/2006/main">
              <a:rPr lang="es" sz="1400"/>
              <a:t>Una red de computadoras es un grupo de dispositivos interconectados que pueden comunicarse entre sí y compartir recursos, como archivos, impresoras y acceso a Internet.</a:t>
            </a:r>
          </a:p>
          <a:p>
            <a:pPr xmlns:a="http://schemas.openxmlformats.org/drawingml/2006/main" marL="0" indent="0">
              <a:spcBef>
                <a:spcPts val="2500"/>
              </a:spcBef>
              <a:buNone/>
            </a:pPr>
            <a:r xmlns:a="http://schemas.openxmlformats.org/drawingml/2006/main">
              <a:rPr lang="es" sz="1400" b="1"/>
              <a:t>Clasificación por tamaño</a:t>
            </a:r>
          </a:p>
          <a:p>
            <a:pPr xmlns:a="http://schemas.openxmlformats.org/drawingml/2006/main" marL="0" lvl="1" indent="0">
              <a:buNone/>
            </a:pPr>
            <a:r xmlns:a="http://schemas.openxmlformats.org/drawingml/2006/main">
              <a:rPr lang="es" sz="1400"/>
              <a:t>Las redes de computadoras se pueden clasificar por su tamaño, como LAN (red de área local), MAN (red de área metropolitana) y WAN (red de área amplia).</a:t>
            </a:r>
          </a:p>
          <a:p>
            <a:pPr xmlns:a="http://schemas.openxmlformats.org/drawingml/2006/main" marL="0" indent="0">
              <a:spcBef>
                <a:spcPts val="2500"/>
              </a:spcBef>
              <a:buNone/>
            </a:pPr>
            <a:r xmlns:a="http://schemas.openxmlformats.org/drawingml/2006/main">
              <a:rPr lang="es" sz="1400" b="1"/>
              <a:t>Clasificación por alcance</a:t>
            </a:r>
          </a:p>
          <a:p>
            <a:pPr xmlns:a="http://schemas.openxmlformats.org/drawingml/2006/main" marL="0" lvl="1" indent="0">
              <a:buNone/>
            </a:pPr>
            <a:r xmlns:a="http://schemas.openxmlformats.org/drawingml/2006/main">
              <a:rPr lang="es" sz="1400"/>
              <a:t>Las redes de computadoras también se pueden clasificar por su alcance, como red punto a punto, red cliente-servidor y red en la nube.</a:t>
            </a:r>
            <a:endParaRPr xmlns:a="http://schemas.openxmlformats.org/drawingml/2006/main" lang="es-ES" sz="1400"/>
          </a:p>
        </p:txBody>
      </p:sp>
    </p:spTree>
    <p:extLst>
      <p:ext uri="{BB962C8B-B14F-4D97-AF65-F5344CB8AC3E}">
        <p14:creationId xmlns:p14="http://schemas.microsoft.com/office/powerpoint/2010/main" val="2498094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Marcador de contenido 4" descr="Pins pinned on a white surface and connecting a black thread">
            <a:extLst>
              <a:ext uri="{FF2B5EF4-FFF2-40B4-BE49-F238E27FC236}">
                <a16:creationId xmlns:a16="http://schemas.microsoft.com/office/drawing/2014/main" id="{818561DB-C543-4D40-B9D2-A69080D991A7}"/>
              </a:ext>
            </a:extLst>
          </p:cNvPr>
          <p:cNvPicPr>
            <a:picLocks noGrp="1" noChangeAspect="1"/>
          </p:cNvPicPr>
          <p:nvPr>
            <p:ph sz="half" idx="1"/>
          </p:nvPr>
        </p:nvPicPr>
        <p:blipFill>
          <a:blip r:embed="rId3"/>
          <a:srcRect r="10499" b="1"/>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C0BAD10-5A95-A280-6E69-AE69DA81A63C}"/>
              </a:ext>
            </a:extLst>
          </p:cNvPr>
          <p:cNvSpPr>
            <a:spLocks noGrp="1"/>
          </p:cNvSpPr>
          <p:nvPr>
            <p:ph type="title"/>
          </p:nvPr>
        </p:nvSpPr>
        <p:spPr>
          <a:xfrm>
            <a:off x="640080" y="914401"/>
            <a:ext cx="4306824" cy="1477817"/>
          </a:xfrm>
        </p:spPr>
        <p:txBody>
          <a:bodyPr vert="horz" lIns="91440" tIns="45720" rIns="91440" bIns="45720" rtlCol="0" anchor="t">
            <a:normAutofit/>
          </a:bodyPr>
          <a:lstStyle/>
          <a:p>
            <a:pPr xmlns:a="http://schemas.openxmlformats.org/drawingml/2006/main">
              <a:lnSpc>
                <a:spcPct val="100000"/>
              </a:lnSpc>
            </a:pPr>
            <a:r xmlns:a="http://schemas.openxmlformats.org/drawingml/2006/main">
              <a:rPr lang="es" sz="4000" b="1"/>
              <a:t>Tipos de redes</a:t>
            </a:r>
          </a:p>
        </p:txBody>
      </p:sp>
      <p:sp>
        <p:nvSpPr>
          <p:cNvPr id="4" name="Marcador de contenido 3">
            <a:extLst>
              <a:ext uri="{FF2B5EF4-FFF2-40B4-BE49-F238E27FC236}">
                <a16:creationId xmlns:a16="http://schemas.microsoft.com/office/drawing/2014/main" id="{279AD0AC-13F5-C07A-9982-E277B203D9E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xmlns:a="http://schemas.openxmlformats.org/drawingml/2006/main" marL="0" indent="0">
              <a:spcBef>
                <a:spcPts val="2500"/>
              </a:spcBef>
              <a:buNone/>
            </a:pPr>
            <a:r xmlns:a="http://schemas.openxmlformats.org/drawingml/2006/main">
              <a:rPr lang="es" sz="1400" b="1"/>
              <a:t>Red de área local (LAN)</a:t>
            </a:r>
          </a:p>
          <a:p>
            <a:pPr xmlns:a="http://schemas.openxmlformats.org/drawingml/2006/main" marL="0" lvl="1" indent="0">
              <a:buNone/>
            </a:pPr>
            <a:r xmlns:a="http://schemas.openxmlformats.org/drawingml/2006/main">
              <a:rPr lang="es" sz="1400"/>
              <a:t>Una LAN es una red de computadoras y dispositivos ubicados en un área geográfica pequeña, como una oficina o un edificio. Se utiliza comúnmente para compartir recursos y conectar dispositivos dentro de un área pequeña.</a:t>
            </a:r>
          </a:p>
          <a:p>
            <a:pPr xmlns:a="http://schemas.openxmlformats.org/drawingml/2006/main" marL="0" indent="0">
              <a:spcBef>
                <a:spcPts val="2500"/>
              </a:spcBef>
              <a:buNone/>
            </a:pPr>
            <a:r xmlns:a="http://schemas.openxmlformats.org/drawingml/2006/main">
              <a:rPr lang="es" sz="1400" b="1"/>
              <a:t>Red de área amplia (WAN)</a:t>
            </a:r>
          </a:p>
          <a:p>
            <a:pPr xmlns:a="http://schemas.openxmlformats.org/drawingml/2006/main" marL="0" lvl="1" indent="0">
              <a:buNone/>
            </a:pPr>
            <a:r xmlns:a="http://schemas.openxmlformats.org/drawingml/2006/main">
              <a:rPr lang="es" sz="1400"/>
              <a:t>Una WAN es una red que abarca una extensa área geográfica, como una ciudad o un país. Se utiliza comúnmente para conectar redes LAN y otras redes a larga distancia.</a:t>
            </a:r>
          </a:p>
          <a:p>
            <a:pPr xmlns:a="http://schemas.openxmlformats.org/drawingml/2006/main" marL="0" indent="0">
              <a:spcBef>
                <a:spcPts val="2500"/>
              </a:spcBef>
              <a:buNone/>
            </a:pPr>
            <a:r xmlns:a="http://schemas.openxmlformats.org/drawingml/2006/main">
              <a:rPr lang="es" sz="1400" b="1"/>
              <a:t>Red de área personal (PAN)</a:t>
            </a:r>
          </a:p>
          <a:p>
            <a:pPr xmlns:a="http://schemas.openxmlformats.org/drawingml/2006/main" marL="0" lvl="1" indent="0">
              <a:buNone/>
            </a:pPr>
            <a:r xmlns:a="http://schemas.openxmlformats.org/drawingml/2006/main">
              <a:rPr lang="es" sz="1400"/>
              <a:t>Una PAN es una red de dispositivos ubicada en un área pequeña, como el lugar de trabajo o el hogar de una persona. Se utiliza comúnmente para conectar dispositivos personales, como una computadora portátil a un teléfono o un dispositivo portátil.</a:t>
            </a:r>
          </a:p>
          <a:p>
            <a:pPr xmlns:a="http://schemas.openxmlformats.org/drawingml/2006/main" marL="0" indent="0">
              <a:spcBef>
                <a:spcPts val="2500"/>
              </a:spcBef>
              <a:buNone/>
            </a:pPr>
            <a:r xmlns:a="http://schemas.openxmlformats.org/drawingml/2006/main">
              <a:rPr lang="es" sz="1400" b="1"/>
              <a:t>Red de Área Metropolitana (MAN)</a:t>
            </a:r>
          </a:p>
          <a:p>
            <a:pPr xmlns:a="http://schemas.openxmlformats.org/drawingml/2006/main" marL="0" lvl="1" indent="0">
              <a:buNone/>
            </a:pPr>
            <a:r xmlns:a="http://schemas.openxmlformats.org/drawingml/2006/main">
              <a:rPr lang="es" sz="1400"/>
              <a:t>Una MAN es una red que abarca un área metropolitana, como una ciudad o un pueblo. Se utiliza comúnmente para conectar redes LAN y otras redes dentro de una ciudad, como un campus o un distrito comercial.</a:t>
            </a:r>
            <a:endParaRPr xmlns:a="http://schemas.openxmlformats.org/drawingml/2006/main" lang="es-ES" sz="1400"/>
          </a:p>
        </p:txBody>
      </p:sp>
    </p:spTree>
    <p:extLst>
      <p:ext uri="{BB962C8B-B14F-4D97-AF65-F5344CB8AC3E}">
        <p14:creationId xmlns:p14="http://schemas.microsoft.com/office/powerpoint/2010/main" val="1928934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Close-Up Shot of a Yellow Verified Gigabit Ethernet Cable Surrounded by Tangled Messy High Speed Internet Gigabit Cat5 Data Cables and Rack Mounted Network Switch Equipment Hardware in an IT Networking Closet with Copy Space">
            <a:extLst>
              <a:ext uri="{FF2B5EF4-FFF2-40B4-BE49-F238E27FC236}">
                <a16:creationId xmlns:a16="http://schemas.microsoft.com/office/drawing/2014/main" id="{9AD0EF1E-6F3D-4EC6-828A-F4AEDFF99210}"/>
              </a:ext>
            </a:extLst>
          </p:cNvPr>
          <p:cNvPicPr>
            <a:picLocks noGrp="1" noChangeAspect="1"/>
          </p:cNvPicPr>
          <p:nvPr>
            <p:ph sz="half" idx="1"/>
          </p:nvPr>
        </p:nvPicPr>
        <p:blipFill>
          <a:blip r:embed="rId3"/>
          <a:srcRect l="23344" r="21590"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8914CE84-4BF7-987E-DD2D-56BE2D5AD989}"/>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xmlns:a="http://schemas.openxmlformats.org/drawingml/2006/main">
              <a:lnSpc>
                <a:spcPct val="100000"/>
              </a:lnSpc>
            </a:pPr>
            <a:r xmlns:a="http://schemas.openxmlformats.org/drawingml/2006/main">
              <a:rPr lang="es" sz="4000" b="1"/>
              <a:t>Componentes de red</a:t>
            </a:r>
          </a:p>
        </p:txBody>
      </p:sp>
      <p:sp>
        <p:nvSpPr>
          <p:cNvPr id="4" name="Marcador de contenido 3">
            <a:extLst>
              <a:ext uri="{FF2B5EF4-FFF2-40B4-BE49-F238E27FC236}">
                <a16:creationId xmlns:a16="http://schemas.microsoft.com/office/drawing/2014/main" id="{B0B75EF3-5DA4-0AC4-96CD-61DCADA5EAB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xmlns:a="http://schemas.openxmlformats.org/drawingml/2006/main" marL="0" indent="0">
              <a:spcBef>
                <a:spcPts val="2500"/>
              </a:spcBef>
              <a:buNone/>
            </a:pPr>
            <a:r xmlns:a="http://schemas.openxmlformats.org/drawingml/2006/main">
              <a:rPr lang="es" sz="1400" b="1"/>
              <a:t>Interruptores</a:t>
            </a:r>
          </a:p>
          <a:p>
            <a:pPr xmlns:a="http://schemas.openxmlformats.org/drawingml/2006/main" marL="0" lvl="1" indent="0">
              <a:buNone/>
            </a:pPr>
            <a:r xmlns:a="http://schemas.openxmlformats.org/drawingml/2006/main">
              <a:rPr lang="es" sz="1400"/>
              <a:t>Los conmutadores son dispositivos de red que conectan varios dispositivos en una LAN y les permiten comunicarse entre sí. Operan en la capa de enlace de datos del modelo OSI y utilizan direcciones MAC para reenviar datos.</a:t>
            </a:r>
          </a:p>
          <a:p>
            <a:pPr xmlns:a="http://schemas.openxmlformats.org/drawingml/2006/main" marL="0" indent="0">
              <a:spcBef>
                <a:spcPts val="2500"/>
              </a:spcBef>
              <a:buNone/>
            </a:pPr>
            <a:r xmlns:a="http://schemas.openxmlformats.org/drawingml/2006/main">
              <a:rPr lang="es" sz="1400" b="1"/>
              <a:t>Enrutadores</a:t>
            </a:r>
          </a:p>
          <a:p>
            <a:pPr xmlns:a="http://schemas.openxmlformats.org/drawingml/2006/main" marL="0" lvl="1" indent="0">
              <a:buNone/>
            </a:pPr>
            <a:r xmlns:a="http://schemas.openxmlformats.org/drawingml/2006/main">
              <a:rPr lang="es" sz="1400"/>
              <a:t>Los enrutadores son dispositivos de red que conectan varias redes y permiten la comunicación entre dispositivos en diferentes redes. Operan en la capa de red del modelo OSI y utilizan direcciones IP para reenviar datos.</a:t>
            </a:r>
          </a:p>
          <a:p>
            <a:pPr xmlns:a="http://schemas.openxmlformats.org/drawingml/2006/main" marL="0" indent="0">
              <a:spcBef>
                <a:spcPts val="2500"/>
              </a:spcBef>
              <a:buNone/>
            </a:pPr>
            <a:r xmlns:a="http://schemas.openxmlformats.org/drawingml/2006/main">
              <a:rPr lang="es" sz="1400" b="1"/>
              <a:t>Centros</a:t>
            </a:r>
          </a:p>
          <a:p>
            <a:pPr xmlns:a="http://schemas.openxmlformats.org/drawingml/2006/main" marL="0" lvl="1" indent="0">
              <a:buNone/>
            </a:pPr>
            <a:r xmlns:a="http://schemas.openxmlformats.org/drawingml/2006/main">
              <a:rPr lang="es" sz="1400"/>
              <a:t>Los concentradores son dispositivos de red que conectan varios dispositivos en una LAN y les permiten comunicarse entre sí. Operan en la capa física del modelo OSI y transmiten datos a todos los dispositivos conectados, independientemente del destinatario.</a:t>
            </a:r>
            <a:endParaRPr xmlns:a="http://schemas.openxmlformats.org/drawingml/2006/main" lang="es-ES" sz="1400"/>
          </a:p>
        </p:txBody>
      </p:sp>
    </p:spTree>
    <p:extLst>
      <p:ext uri="{BB962C8B-B14F-4D97-AF65-F5344CB8AC3E}">
        <p14:creationId xmlns:p14="http://schemas.microsoft.com/office/powerpoint/2010/main" val="25369704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wireless communication icon on hand">
            <a:extLst>
              <a:ext uri="{FF2B5EF4-FFF2-40B4-BE49-F238E27FC236}">
                <a16:creationId xmlns:a16="http://schemas.microsoft.com/office/drawing/2014/main" id="{EE2D4A6C-9277-4D1B-B158-24D13C326337}"/>
              </a:ext>
            </a:extLst>
          </p:cNvPr>
          <p:cNvPicPr>
            <a:picLocks noGrp="1" noChangeAspect="1"/>
          </p:cNvPicPr>
          <p:nvPr>
            <p:ph sz="half" idx="1"/>
          </p:nvPr>
        </p:nvPicPr>
        <p:blipFill>
          <a:blip r:embed="rId3"/>
          <a:srcRect t="5954" r="3" b="3"/>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667F91C5-3D14-ED92-725D-E12611E233AB}"/>
              </a:ext>
            </a:extLst>
          </p:cNvPr>
          <p:cNvSpPr>
            <a:spLocks noGrp="1"/>
          </p:cNvSpPr>
          <p:nvPr>
            <p:ph type="title"/>
          </p:nvPr>
        </p:nvSpPr>
        <p:spPr>
          <a:xfrm>
            <a:off x="640080" y="914400"/>
            <a:ext cx="6291472" cy="1097280"/>
          </a:xfrm>
        </p:spPr>
        <p:txBody>
          <a:bodyPr vert="horz" lIns="91440" tIns="45720" rIns="91440" bIns="45720" rtlCol="0" anchor="t">
            <a:normAutofit/>
          </a:bodyPr>
          <a:lstStyle/>
          <a:p>
            <a:r xmlns:a="http://schemas.openxmlformats.org/drawingml/2006/main">
              <a:rPr lang="es" sz="3400" b="1"/>
              <a:t>Conexión a una red: cableada y Wi-Fi</a:t>
            </a:r>
          </a:p>
        </p:txBody>
      </p:sp>
      <p:sp>
        <p:nvSpPr>
          <p:cNvPr id="4" name="Marcador de contenido 3">
            <a:extLst>
              <a:ext uri="{FF2B5EF4-FFF2-40B4-BE49-F238E27FC236}">
                <a16:creationId xmlns:a16="http://schemas.microsoft.com/office/drawing/2014/main" id="{3DC81E68-413A-4975-AEE8-4907CBE2CBA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xmlns:a="http://schemas.openxmlformats.org/drawingml/2006/main" marL="0" indent="0">
              <a:spcBef>
                <a:spcPts val="2500"/>
              </a:spcBef>
              <a:buNone/>
            </a:pPr>
            <a:r xmlns:a="http://schemas.openxmlformats.org/drawingml/2006/main">
              <a:rPr lang="es" sz="1400" b="1"/>
              <a:t>Conexiones cableadas</a:t>
            </a:r>
          </a:p>
          <a:p>
            <a:pPr xmlns:a="http://schemas.openxmlformats.org/drawingml/2006/main" marL="0" lvl="1" indent="0">
              <a:buNone/>
            </a:pPr>
            <a:r xmlns:a="http://schemas.openxmlformats.org/drawingml/2006/main">
              <a:rPr lang="es" sz="1400"/>
              <a:t>Las conexiones por cable utilizan cables para conectar un dispositivo a la red. Son más rápidas, fiables y seguras que las conexiones Wi-Fi. Son ideales para dispositivos que requieren mucho ancho de banda, como ordenadores de escritorio y consolas de videojuegos.</a:t>
            </a:r>
          </a:p>
          <a:p>
            <a:pPr xmlns:a="http://schemas.openxmlformats.org/drawingml/2006/main" marL="0" indent="0">
              <a:spcBef>
                <a:spcPts val="2500"/>
              </a:spcBef>
              <a:buNone/>
            </a:pPr>
            <a:r xmlns:a="http://schemas.openxmlformats.org/drawingml/2006/main">
              <a:rPr lang="es" sz="1400" b="1"/>
              <a:t>Conexiones Wi-Fi</a:t>
            </a:r>
          </a:p>
          <a:p>
            <a:pPr xmlns:a="http://schemas.openxmlformats.org/drawingml/2006/main" marL="0" lvl="1" indent="0">
              <a:buNone/>
            </a:pPr>
            <a:r xmlns:a="http://schemas.openxmlformats.org/drawingml/2006/main">
              <a:rPr lang="es" sz="1400"/>
              <a:t>Las conexiones Wi-Fi utilizan ondas de radio para conectar un dispositivo a la red. Son más prácticas que las conexiones por cable, ya que no requieren cables, pero son más lentas, menos fiables y menos seguras. El Wi-Fi es ideal para dispositivos móviles como smartphones y tablets.</a:t>
            </a:r>
            <a:endParaRPr xmlns:a="http://schemas.openxmlformats.org/drawingml/2006/main" lang="es-ES" sz="1400"/>
          </a:p>
        </p:txBody>
      </p:sp>
    </p:spTree>
    <p:extLst>
      <p:ext uri="{BB962C8B-B14F-4D97-AF65-F5344CB8AC3E}">
        <p14:creationId xmlns:p14="http://schemas.microsoft.com/office/powerpoint/2010/main" val="20492183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WLAN in a detached house Concept for furnishing and advice on installation and information">
            <a:extLst>
              <a:ext uri="{FF2B5EF4-FFF2-40B4-BE49-F238E27FC236}">
                <a16:creationId xmlns:a16="http://schemas.microsoft.com/office/drawing/2014/main" id="{2527FD86-52A0-4E87-8E28-209ADAAF30A0}"/>
              </a:ext>
            </a:extLst>
          </p:cNvPr>
          <p:cNvPicPr>
            <a:picLocks noGrp="1" noChangeAspect="1"/>
          </p:cNvPicPr>
          <p:nvPr>
            <p:ph sz="half" idx="1"/>
          </p:nvPr>
        </p:nvPicPr>
        <p:blipFill>
          <a:blip r:embed="rId3"/>
          <a:srcRect l="13903" r="4793" b="2"/>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98A1C1D-B651-6778-B927-8B82CA73E87D}"/>
              </a:ext>
            </a:extLst>
          </p:cNvPr>
          <p:cNvSpPr>
            <a:spLocks noGrp="1"/>
          </p:cNvSpPr>
          <p:nvPr>
            <p:ph type="title"/>
          </p:nvPr>
        </p:nvSpPr>
        <p:spPr>
          <a:xfrm>
            <a:off x="640079" y="914400"/>
            <a:ext cx="4261104" cy="1097280"/>
          </a:xfrm>
        </p:spPr>
        <p:txBody>
          <a:bodyPr vert="horz" lIns="91440" tIns="45720" rIns="91440" bIns="45720" rtlCol="0" anchor="t">
            <a:normAutofit/>
          </a:bodyPr>
          <a:lstStyle/>
          <a:p>
            <a:pPr xmlns:a="http://schemas.openxmlformats.org/drawingml/2006/main">
              <a:lnSpc>
                <a:spcPct val="100000"/>
              </a:lnSpc>
            </a:pPr>
            <a:r xmlns:a="http://schemas.openxmlformats.org/drawingml/2006/main">
              <a:rPr lang="es" sz="3600" b="1"/>
              <a:t>Conexión por cable</a:t>
            </a:r>
          </a:p>
        </p:txBody>
      </p:sp>
      <p:sp>
        <p:nvSpPr>
          <p:cNvPr id="4" name="Marcador de contenido 3">
            <a:extLst>
              <a:ext uri="{FF2B5EF4-FFF2-40B4-BE49-F238E27FC236}">
                <a16:creationId xmlns:a16="http://schemas.microsoft.com/office/drawing/2014/main" id="{E47B9486-EEF4-ED65-9DB1-F018B110DCB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xmlns:a="http://schemas.openxmlformats.org/drawingml/2006/main" marL="0" indent="0">
              <a:spcBef>
                <a:spcPts val="2500"/>
              </a:spcBef>
              <a:buNone/>
            </a:pPr>
            <a:r xmlns:a="http://schemas.openxmlformats.org/drawingml/2006/main">
              <a:rPr lang="es" sz="1400" b="1"/>
              <a:t>Confiable y seguro</a:t>
            </a:r>
          </a:p>
          <a:p>
            <a:pPr xmlns:a="http://schemas.openxmlformats.org/drawingml/2006/main" marL="0" lvl="1" indent="0">
              <a:buNone/>
            </a:pPr>
            <a:r xmlns:a="http://schemas.openxmlformats.org/drawingml/2006/main">
              <a:rPr lang="es" sz="1400"/>
              <a:t>Las conexiones por cable suelen ser más fiables y seguras que las inalámbricas, ya que hay menos interferencias y es menos probable que la señal sea pirateada o interceptada.</a:t>
            </a:r>
          </a:p>
          <a:p>
            <a:pPr xmlns:a="http://schemas.openxmlformats.org/drawingml/2006/main" marL="0" indent="0">
              <a:spcBef>
                <a:spcPts val="2500"/>
              </a:spcBef>
              <a:buNone/>
            </a:pPr>
            <a:r xmlns:a="http://schemas.openxmlformats.org/drawingml/2006/main">
              <a:rPr lang="es" sz="1400" b="1"/>
              <a:t>Difícil de configurar</a:t>
            </a:r>
          </a:p>
          <a:p>
            <a:pPr xmlns:a="http://schemas.openxmlformats.org/drawingml/2006/main" marL="0" lvl="1" indent="0">
              <a:buNone/>
            </a:pPr>
            <a:r xmlns:a="http://schemas.openxmlformats.org/drawingml/2006/main">
              <a:rPr lang="es" sz="1400"/>
              <a:t>Las conexiones cableadas pueden ser más difíciles de configurar que las inalámbricas, ya que requieren cables físicos y pueden requerir perforaciones u otras modificaciones en el edificio.</a:t>
            </a:r>
            <a:endParaRPr xmlns:a="http://schemas.openxmlformats.org/drawingml/2006/main" lang="es-ES" sz="1400"/>
          </a:p>
        </p:txBody>
      </p:sp>
    </p:spTree>
    <p:extLst>
      <p:ext uri="{BB962C8B-B14F-4D97-AF65-F5344CB8AC3E}">
        <p14:creationId xmlns:p14="http://schemas.microsoft.com/office/powerpoint/2010/main" val="534629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Abstract  Digital concept which shows network security optimization and internet technology  ">
            <a:extLst>
              <a:ext uri="{FF2B5EF4-FFF2-40B4-BE49-F238E27FC236}">
                <a16:creationId xmlns:a16="http://schemas.microsoft.com/office/drawing/2014/main" id="{2DC9C703-B90E-4561-9C39-8C85F0DCAB1F}"/>
              </a:ext>
            </a:extLst>
          </p:cNvPr>
          <p:cNvPicPr>
            <a:picLocks noGrp="1" noChangeAspect="1"/>
          </p:cNvPicPr>
          <p:nvPr>
            <p:ph sz="half" idx="1"/>
          </p:nvPr>
        </p:nvPicPr>
        <p:blipFill>
          <a:blip r:embed="rId3"/>
          <a:srcRect r="8646"/>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50F1C051-A691-9FCE-C1D6-14BD4E3A9E07}"/>
              </a:ext>
            </a:extLst>
          </p:cNvPr>
          <p:cNvSpPr>
            <a:spLocks noGrp="1"/>
          </p:cNvSpPr>
          <p:nvPr>
            <p:ph type="title"/>
          </p:nvPr>
        </p:nvSpPr>
        <p:spPr>
          <a:xfrm>
            <a:off x="640079" y="914400"/>
            <a:ext cx="4261104" cy="1097280"/>
          </a:xfrm>
        </p:spPr>
        <p:txBody>
          <a:bodyPr vert="horz" lIns="91440" tIns="45720" rIns="91440" bIns="45720" rtlCol="0" anchor="t">
            <a:normAutofit/>
          </a:bodyPr>
          <a:lstStyle/>
          <a:p>
            <a:pPr xmlns:a="http://schemas.openxmlformats.org/drawingml/2006/main">
              <a:lnSpc>
                <a:spcPct val="100000"/>
              </a:lnSpc>
            </a:pPr>
            <a:r xmlns:a="http://schemas.openxmlformats.org/drawingml/2006/main">
              <a:rPr lang="es" sz="3600" b="1"/>
              <a:t>Conexión Wi-Fi</a:t>
            </a:r>
          </a:p>
        </p:txBody>
      </p:sp>
      <p:sp>
        <p:nvSpPr>
          <p:cNvPr id="4" name="Marcador de contenido 3">
            <a:extLst>
              <a:ext uri="{FF2B5EF4-FFF2-40B4-BE49-F238E27FC236}">
                <a16:creationId xmlns:a16="http://schemas.microsoft.com/office/drawing/2014/main" id="{BC7E8438-D067-1AD2-42DB-9658716FE74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xmlns:a="http://schemas.openxmlformats.org/drawingml/2006/main" marL="0" indent="0">
              <a:spcBef>
                <a:spcPts val="2500"/>
              </a:spcBef>
              <a:buNone/>
            </a:pPr>
            <a:r xmlns:a="http://schemas.openxmlformats.org/drawingml/2006/main">
              <a:rPr lang="es" sz="1400" b="1"/>
              <a:t>Conectividad inalámbrica</a:t>
            </a:r>
          </a:p>
          <a:p>
            <a:pPr xmlns:a="http://schemas.openxmlformats.org/drawingml/2006/main" marL="0" lvl="1" indent="0">
              <a:buNone/>
            </a:pPr>
            <a:r xmlns:a="http://schemas.openxmlformats.org/drawingml/2006/main">
              <a:rPr lang="es" sz="1400"/>
              <a:t>Una conexión Wi-Fi utiliza señales inalámbricas para conectarse a una red, lo que proporciona una forma cómoda y sencilla de conectarse a Internet u otros dispositivos.</a:t>
            </a:r>
          </a:p>
          <a:p>
            <a:pPr xmlns:a="http://schemas.openxmlformats.org/drawingml/2006/main" marL="0" indent="0">
              <a:spcBef>
                <a:spcPts val="2500"/>
              </a:spcBef>
              <a:buNone/>
            </a:pPr>
            <a:r xmlns:a="http://schemas.openxmlformats.org/drawingml/2006/main">
              <a:rPr lang="es" sz="1400" b="1"/>
              <a:t>Seguridad</a:t>
            </a:r>
          </a:p>
          <a:p>
            <a:pPr xmlns:a="http://schemas.openxmlformats.org/drawingml/2006/main" marL="0" lvl="1" indent="0">
              <a:buNone/>
            </a:pPr>
            <a:r xmlns:a="http://schemas.openxmlformats.org/drawingml/2006/main">
              <a:rPr lang="es" sz="1400"/>
              <a:t>Aunque el wifi es un método de conexión conveniente, puede no ser tan seguro ni confiable como una conexión por cable. Los usuarios deben tomar medidas para proteger sus conexiones inalámbricas, como usar contraseñas seguras y cifrado.</a:t>
            </a:r>
            <a:endParaRPr xmlns:a="http://schemas.openxmlformats.org/drawingml/2006/main" lang="es-ES" sz="1400"/>
          </a:p>
        </p:txBody>
      </p:sp>
    </p:spTree>
    <p:extLst>
      <p:ext uri="{BB962C8B-B14F-4D97-AF65-F5344CB8AC3E}">
        <p14:creationId xmlns:p14="http://schemas.microsoft.com/office/powerpoint/2010/main" val="2733990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239</TotalTime>
  <Words>2380</Words>
  <Application>Microsoft Office PowerPoint</Application>
  <PresentationFormat>Panorámica</PresentationFormat>
  <Paragraphs>146</Paragraphs>
  <Slides>19</Slides>
  <Notes>19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Aptos</vt:lpstr>
      <vt:lpstr>Aptos Display</vt:lpstr>
      <vt:lpstr>Arial</vt:lpstr>
      <vt:lpstr>Grandview Display</vt:lpstr>
      <vt:lpstr>Tema de Office</vt:lpstr>
      <vt:lpstr>Basic Computing Curriculum</vt:lpstr>
      <vt:lpstr>Session Overview</vt:lpstr>
      <vt:lpstr>Introduction to Computer Networking</vt:lpstr>
      <vt:lpstr>What is a Computer Network?</vt:lpstr>
      <vt:lpstr>Types of Networks</vt:lpstr>
      <vt:lpstr>Network Components</vt:lpstr>
      <vt:lpstr>Connecting to a Network: Wired and Wi-Fi</vt:lpstr>
      <vt:lpstr>Wired Connection</vt:lpstr>
      <vt:lpstr>Wi-Fi Connection</vt:lpstr>
      <vt:lpstr>Basic Concepts of Network Configuration</vt:lpstr>
      <vt:lpstr>IP Addresses</vt:lpstr>
      <vt:lpstr>Subnet Masks</vt:lpstr>
      <vt:lpstr>Gateways</vt:lpstr>
      <vt:lpstr>Network Cable Assembly</vt:lpstr>
      <vt:lpstr>Network Cable Assembly</vt:lpstr>
      <vt:lpstr>Practical Activity</vt:lpstr>
      <vt:lpstr>Connect to a Wi-Fi Network</vt:lpstr>
      <vt:lpstr>Assemble and Crimp a Network Cable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Manel Mena</dc:creator>
  <cp:lastModifiedBy>Manel Mena Vicente</cp:lastModifiedBy>
  <cp:revision>7</cp:revision>
  <dcterms:created xsi:type="dcterms:W3CDTF">2024-08-26T14:14:55Z</dcterms:created>
  <dcterms:modified xsi:type="dcterms:W3CDTF">2024-11-18T08:37:00Z</dcterms:modified>
</cp:coreProperties>
</file>